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1"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sldSz cx="12192000" cy="6858000"/>
  <p:notesSz cx="6858000" cy="9144000"/>
  <p:embeddedFontLst>
    <p:embeddedFont>
      <p:font typeface="Montserrat" panose="00000500000000000000" pitchFamily="2" charset="0"/>
      <p:regular r:id="rId67"/>
      <p:bold r:id="rId68"/>
      <p:italic r:id="rId69"/>
      <p:boldItalic r:id="rId70"/>
    </p:embeddedFont>
    <p:embeddedFont>
      <p:font typeface="Nunito Black" pitchFamily="2" charset="0"/>
      <p:bold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e58ea920a8_2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1e58ea920a8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e58ea920a8_2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1e58ea920a8_2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e58ea920a8_2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1e58ea920a8_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e58ea920a8_2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 name="Google Shape;129;g1e58ea920a8_2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58ea920a8_2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1e58ea920a8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58ea920a8_2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1e58ea920a8_2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e58ea920a8_2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1e58ea920a8_2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e58ea920a8_2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1e58ea920a8_2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e58ea920a8_2_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1e58ea920a8_2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e58ea920a8_2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e58ea920a8_2_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 name="Google Shape;31;p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e58ea920a8_2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1e58ea920a8_2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e58ea920a8_2_1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e58ea920a8_2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e58ea920a8_2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g1e58ea920a8_2_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e58ea920a8_2_1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1e58ea920a8_2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e58ea920a8_2_1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1e58ea920a8_2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e58ea920a8_2_1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e58ea920a8_2_1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e58ea920a8_2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g1e58ea920a8_2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e58ea920a8_2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1e58ea920a8_2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58ea920a8_2_1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1e58ea920a8_2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e58ea920a8_2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1e58ea920a8_2_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 name="Google Shape;3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e58ea920a8_2_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1e58ea920a8_2_2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e58ea920a8_2_2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1e58ea920a8_2_2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e58ea920a8_2_2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g1e58ea920a8_2_2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e58ea920a8_2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1e58ea920a8_2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e58ea920a8_2_2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1e58ea920a8_2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e58ea920a8_2_2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e58ea920a8_2_2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e58ea920a8_2_2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1e58ea920a8_2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e58ea920a8_2_2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1e58ea920a8_2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e58ea920a8_2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e58ea920a8_2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e58ea920a8_2_3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1e58ea920a8_2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 name="Google Shape;43;p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e58ea920a8_2_3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e58ea920a8_2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58ea920a8_2_3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g1e58ea920a8_2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e58ea920a8_2_3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1e58ea920a8_2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e58ea920a8_2_3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g1e58ea920a8_2_3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e58ea920a8_2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1e58ea920a8_2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e58ea920a8_2_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1e58ea920a8_2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58ea920a8_2_4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1e58ea920a8_2_4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e58ea920a8_2_4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1e58ea920a8_2_4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e58ea920a8_2_4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1e58ea920a8_2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e58ea920a8_2_4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1e58ea920a8_2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e58ea920a8_2_4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1e58ea920a8_2_4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e58ea920a8_2_4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Google Shape;463;g1e58ea920a8_2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e58ea920a8_2_4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1e58ea920a8_2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e58ea920a8_2_4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1" name="Google Shape;481;g1e58ea920a8_2_4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58ea920a8_2_5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g1e58ea920a8_2_5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9" name="Google Shape;499;p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6802eccb8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26802eccb81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5" name="Google Shape;51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e58ea920a8_2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1e58ea920a8_2_5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6802eccb81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26802eccb81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60ef5303ef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260ef5303e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e58ea920a8_2_5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9" name="Google Shape;539;g1e58ea920a8_2_5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6802eccb8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26802eccb8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e58ea920a8_2_5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g1e58ea920a8_2_5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6802eccb81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26802eccb81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1" name="Google Shape;571;p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60ef5303ef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260ef5303ef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60ef5303ef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260ef5303ef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58ea920a8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e58ea920a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rtuy5rty7u8ty6ru">
  <p:cSld name="제목 슬라이드">
    <p:spTree>
      <p:nvGrpSpPr>
        <p:cNvPr id="1" name="Shape 12"/>
        <p:cNvGrpSpPr/>
        <p:nvPr/>
      </p:nvGrpSpPr>
      <p:grpSpPr>
        <a:xfrm>
          <a:off x="0" y="0"/>
          <a:ext cx="0" cy="0"/>
          <a:chOff x="0" y="0"/>
          <a:chExt cx="0" cy="0"/>
        </a:xfrm>
      </p:grpSpPr>
      <p:sp>
        <p:nvSpPr>
          <p:cNvPr id="13" name="Google Shape;13;p2"/>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‹N°›</a:t>
            </a:fld>
            <a:endParaRPr/>
          </a:p>
        </p:txBody>
      </p:sp>
      <p:pic>
        <p:nvPicPr>
          <p:cNvPr id="14" name="Google Shape;14;p2"/>
          <p:cNvPicPr preferRelativeResize="0"/>
          <p:nvPr/>
        </p:nvPicPr>
        <p:blipFill rotWithShape="1">
          <a:blip r:embed="rId2">
            <a:alphaModFix/>
          </a:blip>
          <a:srcRect t="39" b="49"/>
          <a:stretch/>
        </p:blipFill>
        <p:spPr>
          <a:xfrm>
            <a:off x="1" y="0"/>
            <a:ext cx="12192000" cy="68580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사용자 지정 레이아웃">
  <p:cSld name="1_사용자 지정 레이아웃">
    <p:spTree>
      <p:nvGrpSpPr>
        <p:cNvPr id="1" name="Shape 15"/>
        <p:cNvGrpSpPr/>
        <p:nvPr/>
      </p:nvGrpSpPr>
      <p:grpSpPr>
        <a:xfrm>
          <a:off x="0" y="0"/>
          <a:ext cx="0" cy="0"/>
          <a:chOff x="0" y="0"/>
          <a:chExt cx="0" cy="0"/>
        </a:xfrm>
      </p:grpSpPr>
      <p:sp>
        <p:nvSpPr>
          <p:cNvPr id="16" name="Google Shape;16;p3"/>
          <p:cNvSpPr>
            <a:spLocks noGrp="1"/>
          </p:cNvSpPr>
          <p:nvPr>
            <p:ph type="pic" idx="2"/>
          </p:nvPr>
        </p:nvSpPr>
        <p:spPr>
          <a:xfrm>
            <a:off x="5562600" y="603250"/>
            <a:ext cx="4292700" cy="5651400"/>
          </a:xfrm>
          <a:prstGeom prst="rect">
            <a:avLst/>
          </a:prstGeom>
          <a:noFill/>
          <a:ln>
            <a:noFill/>
          </a:ln>
        </p:spPr>
      </p:sp>
      <p:sp>
        <p:nvSpPr>
          <p:cNvPr id="17" name="Google Shape;17;p3"/>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사용자 지정 레이아웃">
  <p:cSld name="사용자 지정 레이아웃">
    <p:spTree>
      <p:nvGrpSpPr>
        <p:cNvPr id="1" name="Shape 18"/>
        <p:cNvGrpSpPr/>
        <p:nvPr/>
      </p:nvGrpSpPr>
      <p:grpSpPr>
        <a:xfrm>
          <a:off x="0" y="0"/>
          <a:ext cx="0" cy="0"/>
          <a:chOff x="0" y="0"/>
          <a:chExt cx="0" cy="0"/>
        </a:xfrm>
      </p:grpSpPr>
      <p:sp>
        <p:nvSpPr>
          <p:cNvPr id="19" name="Google Shape;19;p4"/>
          <p:cNvSpPr>
            <a:spLocks noGrp="1"/>
          </p:cNvSpPr>
          <p:nvPr>
            <p:ph type="pic" idx="2"/>
          </p:nvPr>
        </p:nvSpPr>
        <p:spPr>
          <a:xfrm>
            <a:off x="3035300" y="-1"/>
            <a:ext cx="4203600" cy="6115800"/>
          </a:xfrm>
          <a:prstGeom prst="rect">
            <a:avLst/>
          </a:prstGeom>
          <a:noFill/>
          <a:ln>
            <a:noFill/>
          </a:ln>
        </p:spPr>
      </p:sp>
      <p:sp>
        <p:nvSpPr>
          <p:cNvPr id="20" name="Google Shape;20;p4"/>
          <p:cNvSpPr txBox="1">
            <a:spLocks noGrp="1"/>
          </p:cNvSpPr>
          <p:nvPr>
            <p:ph type="sldNum" idx="12"/>
          </p:nvPr>
        </p:nvSpPr>
        <p:spPr>
          <a:xfrm>
            <a:off x="11409045" y="6333134"/>
            <a:ext cx="731700" cy="5250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300" b="1"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5">
            <a:alphaModFix/>
          </a:blip>
          <a:srcRect l="89" r="79"/>
          <a:stretch/>
        </p:blipFill>
        <p:spPr>
          <a:xfrm>
            <a:off x="1" y="0"/>
            <a:ext cx="12192000" cy="6857999"/>
          </a:xfrm>
          <a:prstGeom prst="rect">
            <a:avLst/>
          </a:prstGeom>
          <a:noFill/>
          <a:ln>
            <a:noFill/>
          </a:ln>
        </p:spPr>
      </p:pic>
      <p:sp>
        <p:nvSpPr>
          <p:cNvPr id="7" name="Google Shape;7;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endParaRPr/>
          </a:p>
        </p:txBody>
      </p:sp>
      <p:sp>
        <p:nvSpPr>
          <p:cNvPr id="10" name="Google Shape;10;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sldNum" idx="12"/>
          </p:nvPr>
        </p:nvSpPr>
        <p:spPr>
          <a:xfrm>
            <a:off x="11455825" y="5933825"/>
            <a:ext cx="4071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200"/>
              <a:buFont typeface="Arial"/>
              <a:buNone/>
              <a:defRPr sz="3300" b="1" i="0" u="none" strike="noStrike" cap="none">
                <a:solidFill>
                  <a:srgbClr val="264DE4"/>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5"/>
          <p:cNvSpPr/>
          <p:nvPr/>
        </p:nvSpPr>
        <p:spPr>
          <a:xfrm>
            <a:off x="0" y="3979333"/>
            <a:ext cx="12192000" cy="2878667"/>
          </a:xfrm>
          <a:prstGeom prst="rect">
            <a:avLst/>
          </a:prstGeom>
          <a:solidFill>
            <a:srgbClr val="261B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pic>
        <p:nvPicPr>
          <p:cNvPr id="26" name="Google Shape;26;p5"/>
          <p:cNvPicPr preferRelativeResize="0">
            <a:picLocks noGrp="1"/>
          </p:cNvPicPr>
          <p:nvPr>
            <p:ph type="pic" idx="2"/>
          </p:nvPr>
        </p:nvPicPr>
        <p:blipFill rotWithShape="1">
          <a:blip r:embed="rId3">
            <a:alphaModFix/>
          </a:blip>
          <a:srcRect l="39" r="49"/>
          <a:stretch/>
        </p:blipFill>
        <p:spPr>
          <a:xfrm>
            <a:off x="1" y="0"/>
            <a:ext cx="12192000" cy="6858000"/>
          </a:xfrm>
          <a:prstGeom prst="rect">
            <a:avLst/>
          </a:prstGeom>
          <a:noFill/>
          <a:ln>
            <a:noFill/>
          </a:ln>
        </p:spPr>
      </p:pic>
      <p:sp>
        <p:nvSpPr>
          <p:cNvPr id="27" name="Google Shape;27;p5"/>
          <p:cNvSpPr/>
          <p:nvPr/>
        </p:nvSpPr>
        <p:spPr>
          <a:xfrm>
            <a:off x="8350475" y="5873975"/>
            <a:ext cx="3330000" cy="404700"/>
          </a:xfrm>
          <a:prstGeom prst="roundRect">
            <a:avLst>
              <a:gd name="adj" fmla="val 50000"/>
            </a:avLst>
          </a:prstGeom>
          <a:solidFill>
            <a:schemeClr val="lt1"/>
          </a:solidFill>
          <a:ln>
            <a:noFill/>
          </a:ln>
          <a:effectLst>
            <a:outerShdw blurRad="414338" dist="28575" algn="bl" rotWithShape="0">
              <a:srgbClr val="000000">
                <a:alpha val="4705"/>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5"/>
          <p:cNvSpPr txBox="1"/>
          <p:nvPr/>
        </p:nvSpPr>
        <p:spPr>
          <a:xfrm>
            <a:off x="8502000" y="5914775"/>
            <a:ext cx="3047100" cy="323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1500" b="0" i="0" u="none" strike="noStrike" cap="none">
                <a:solidFill>
                  <a:srgbClr val="3670A0"/>
                </a:solidFill>
                <a:latin typeface="Montserrat"/>
                <a:ea typeface="Montserrat"/>
                <a:cs typeface="Montserrat"/>
                <a:sym typeface="Montserrat"/>
              </a:rPr>
              <a:t>contact@softyeducation.com</a:t>
            </a:r>
            <a:endParaRPr sz="1500" b="0" i="0" u="none" strike="noStrike" cap="none">
              <a:solidFill>
                <a:srgbClr val="3670A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03" name="Google Shape;103;p1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04" name="Google Shape;104;p14"/>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10</a:t>
            </a:fld>
            <a:endParaRPr sz="1400" b="0" i="0" u="none" strike="noStrike" cap="none">
              <a:solidFill>
                <a:srgbClr val="4784B7"/>
              </a:solidFill>
              <a:latin typeface="Arial"/>
              <a:ea typeface="Arial"/>
              <a:cs typeface="Arial"/>
              <a:sym typeface="Arial"/>
            </a:endParaRPr>
          </a:p>
        </p:txBody>
      </p:sp>
      <p:sp>
        <p:nvSpPr>
          <p:cNvPr id="105" name="Google Shape;105;p14"/>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106" name="Google Shape;106;p14"/>
          <p:cNvSpPr txBox="1"/>
          <p:nvPr/>
        </p:nvSpPr>
        <p:spPr>
          <a:xfrm>
            <a:off x="1115125" y="1247000"/>
            <a:ext cx="9763200" cy="1546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US" sz="2400" b="1">
                <a:latin typeface="Montserrat"/>
                <a:ea typeface="Montserrat"/>
                <a:cs typeface="Montserrat"/>
                <a:sym typeface="Montserrat"/>
              </a:rPr>
              <a:t>Iterating through a Tuple in Python :</a:t>
            </a:r>
            <a:endParaRPr sz="2400" b="1">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We can use the </a:t>
            </a:r>
            <a:r>
              <a:rPr lang="en-US" sz="2100" b="1">
                <a:solidFill>
                  <a:srgbClr val="4784B7"/>
                </a:solidFill>
                <a:latin typeface="Montserrat"/>
                <a:ea typeface="Montserrat"/>
                <a:cs typeface="Montserrat"/>
                <a:sym typeface="Montserrat"/>
              </a:rPr>
              <a:t>for loop</a:t>
            </a:r>
            <a:r>
              <a:rPr lang="en-US" sz="2100">
                <a:latin typeface="Montserrat"/>
                <a:ea typeface="Montserrat"/>
                <a:cs typeface="Montserrat"/>
                <a:sym typeface="Montserrat"/>
              </a:rPr>
              <a:t> to iterate over the elements of a tuple. For example,</a:t>
            </a:r>
            <a:endParaRPr sz="2100">
              <a:latin typeface="Montserrat"/>
              <a:ea typeface="Montserrat"/>
              <a:cs typeface="Montserrat"/>
              <a:sym typeface="Montserrat"/>
            </a:endParaRPr>
          </a:p>
        </p:txBody>
      </p:sp>
      <p:pic>
        <p:nvPicPr>
          <p:cNvPr id="107" name="Google Shape;107;p14"/>
          <p:cNvPicPr preferRelativeResize="0"/>
          <p:nvPr/>
        </p:nvPicPr>
        <p:blipFill>
          <a:blip r:embed="rId4">
            <a:alphaModFix/>
          </a:blip>
          <a:stretch>
            <a:fillRect/>
          </a:stretch>
        </p:blipFill>
        <p:spPr>
          <a:xfrm>
            <a:off x="3363788" y="2653700"/>
            <a:ext cx="5265874" cy="375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13" name="Google Shape;113;p1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14" name="Google Shape;114;p15"/>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11</a:t>
            </a:fld>
            <a:endParaRPr sz="1400" b="0" i="0" u="none" strike="noStrike" cap="none">
              <a:solidFill>
                <a:srgbClr val="4784B7"/>
              </a:solidFill>
              <a:latin typeface="Arial"/>
              <a:ea typeface="Arial"/>
              <a:cs typeface="Arial"/>
              <a:sym typeface="Arial"/>
            </a:endParaRPr>
          </a:p>
        </p:txBody>
      </p:sp>
      <p:sp>
        <p:nvSpPr>
          <p:cNvPr id="115" name="Google Shape;115;p15"/>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116" name="Google Shape;116;p15"/>
          <p:cNvSpPr txBox="1"/>
          <p:nvPr/>
        </p:nvSpPr>
        <p:spPr>
          <a:xfrm>
            <a:off x="1115125" y="1247000"/>
            <a:ext cx="97632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Check if an Item Exists in the Python Tuple :</a:t>
            </a:r>
            <a:endParaRPr sz="2300" b="1">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We use the </a:t>
            </a:r>
            <a:r>
              <a:rPr lang="en-US" sz="2100" b="1">
                <a:solidFill>
                  <a:srgbClr val="4784B7"/>
                </a:solidFill>
                <a:latin typeface="Montserrat"/>
                <a:ea typeface="Montserrat"/>
                <a:cs typeface="Montserrat"/>
                <a:sym typeface="Montserrat"/>
              </a:rPr>
              <a:t>in</a:t>
            </a:r>
            <a:r>
              <a:rPr lang="en-US" sz="2100">
                <a:latin typeface="Montserrat"/>
                <a:ea typeface="Montserrat"/>
                <a:cs typeface="Montserrat"/>
                <a:sym typeface="Montserrat"/>
              </a:rPr>
              <a:t> keyword to check if an item exists in the tuple or not. For example,</a:t>
            </a:r>
            <a:endParaRPr sz="2100">
              <a:latin typeface="Montserrat"/>
              <a:ea typeface="Montserrat"/>
              <a:cs typeface="Montserrat"/>
              <a:sym typeface="Montserrat"/>
            </a:endParaRPr>
          </a:p>
        </p:txBody>
      </p:sp>
      <p:pic>
        <p:nvPicPr>
          <p:cNvPr id="117" name="Google Shape;117;p15"/>
          <p:cNvPicPr preferRelativeResize="0"/>
          <p:nvPr/>
        </p:nvPicPr>
        <p:blipFill rotWithShape="1">
          <a:blip r:embed="rId4">
            <a:alphaModFix/>
          </a:blip>
          <a:srcRect t="19519" b="19445"/>
          <a:stretch/>
        </p:blipFill>
        <p:spPr>
          <a:xfrm>
            <a:off x="3446888" y="3333400"/>
            <a:ext cx="5298225" cy="2308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23" name="Google Shape;123;p1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24" name="Google Shape;124;p16"/>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12</a:t>
            </a:fld>
            <a:endParaRPr sz="1400" b="0" i="0" u="none" strike="noStrike" cap="none">
              <a:solidFill>
                <a:srgbClr val="4784B7"/>
              </a:solidFill>
              <a:latin typeface="Arial"/>
              <a:ea typeface="Arial"/>
              <a:cs typeface="Arial"/>
              <a:sym typeface="Arial"/>
            </a:endParaRPr>
          </a:p>
        </p:txBody>
      </p:sp>
      <p:sp>
        <p:nvSpPr>
          <p:cNvPr id="125" name="Google Shape;125;p16"/>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126" name="Google Shape;126;p16"/>
          <p:cNvSpPr txBox="1"/>
          <p:nvPr/>
        </p:nvSpPr>
        <p:spPr>
          <a:xfrm>
            <a:off x="1115125" y="1247000"/>
            <a:ext cx="9763200" cy="3948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Advantages of Tuple over List in Python :</a:t>
            </a:r>
            <a:endParaRPr sz="2300" b="1">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Since tuples are quite similar to lists, both of them are used in similar situations. However, there are certain advantages of implementing a tuple over a list:</a:t>
            </a:r>
            <a:endParaRPr sz="2100">
              <a:latin typeface="Montserrat"/>
              <a:ea typeface="Montserrat"/>
              <a:cs typeface="Montserrat"/>
              <a:sym typeface="Montserrat"/>
            </a:endParaRPr>
          </a:p>
          <a:p>
            <a:pPr marL="457200" marR="0" lvl="0" indent="-361950" algn="l" rtl="0">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We generally use tuples for heterogeneous (different) data types and lists for homogeneous (similar) data types.</a:t>
            </a:r>
            <a:endParaRPr sz="2100">
              <a:latin typeface="Montserrat"/>
              <a:ea typeface="Montserrat"/>
              <a:cs typeface="Montserrat"/>
              <a:sym typeface="Montserrat"/>
            </a:endParaRPr>
          </a:p>
          <a:p>
            <a:pPr marL="457200" marR="0" lvl="0" indent="-361950" algn="l" rtl="0">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Since tuples are immutable, iterating through a tuple is faster than with a list. So there is a slight performance boost.</a:t>
            </a:r>
            <a:endParaRPr sz="2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7"/>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132" name="Google Shape;132;p17"/>
          <p:cNvSpPr txBox="1"/>
          <p:nvPr/>
        </p:nvSpPr>
        <p:spPr>
          <a:xfrm>
            <a:off x="3848675" y="2468825"/>
            <a:ext cx="4351800" cy="161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4600" b="1">
                <a:solidFill>
                  <a:schemeClr val="lt1"/>
                </a:solidFill>
                <a:latin typeface="Montserrat"/>
                <a:ea typeface="Montserrat"/>
                <a:cs typeface="Montserrat"/>
                <a:sym typeface="Montserrat"/>
              </a:rPr>
              <a:t>Sets in Python</a:t>
            </a:r>
            <a:endParaRPr sz="4600" b="1" i="0" u="none" strike="noStrike" cap="none">
              <a:solidFill>
                <a:schemeClr val="lt1"/>
              </a:solidFill>
              <a:latin typeface="Montserrat"/>
              <a:ea typeface="Montserrat"/>
              <a:cs typeface="Montserrat"/>
              <a:sym typeface="Montserrat"/>
            </a:endParaRPr>
          </a:p>
        </p:txBody>
      </p:sp>
      <p:sp>
        <p:nvSpPr>
          <p:cNvPr id="133" name="Google Shape;133;p17"/>
          <p:cNvSpPr/>
          <p:nvPr/>
        </p:nvSpPr>
        <p:spPr>
          <a:xfrm>
            <a:off x="1190200" y="2182050"/>
            <a:ext cx="2493900" cy="24939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7"/>
          <p:cNvSpPr txBox="1"/>
          <p:nvPr/>
        </p:nvSpPr>
        <p:spPr>
          <a:xfrm>
            <a:off x="1512550" y="2544000"/>
            <a:ext cx="1849200" cy="177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10900" b="0" i="0" u="none" strike="noStrike" cap="non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2</a:t>
            </a:r>
            <a:endParaRPr sz="10900" b="0" i="0" u="none" strike="noStrike" cap="none">
              <a:solidFill>
                <a:srgbClr val="4784B7"/>
              </a:solidFill>
              <a:latin typeface="Nunito Black"/>
              <a:ea typeface="Nunito Black"/>
              <a:cs typeface="Nunito Black"/>
              <a:sym typeface="Nuni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40" name="Google Shape;140;p18"/>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41" name="Google Shape;141;p18"/>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14</a:t>
            </a:fld>
            <a:endParaRPr sz="1400" b="0" i="0" u="none" strike="noStrike" cap="none">
              <a:solidFill>
                <a:srgbClr val="4784B7"/>
              </a:solidFill>
              <a:latin typeface="Arial"/>
              <a:ea typeface="Arial"/>
              <a:cs typeface="Arial"/>
              <a:sym typeface="Arial"/>
            </a:endParaRPr>
          </a:p>
        </p:txBody>
      </p:sp>
      <p:sp>
        <p:nvSpPr>
          <p:cNvPr id="142" name="Google Shape;142;p18"/>
          <p:cNvSpPr txBox="1"/>
          <p:nvPr/>
        </p:nvSpPr>
        <p:spPr>
          <a:xfrm>
            <a:off x="838450" y="1356325"/>
            <a:ext cx="5210100" cy="42561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a:latin typeface="Montserrat"/>
                <a:ea typeface="Montserrat"/>
                <a:cs typeface="Montserrat"/>
                <a:sym typeface="Montserrat"/>
              </a:rPr>
              <a:t>A set is a collection of unique data. That is, elements of a set cannot be duplicate. For example,</a:t>
            </a:r>
            <a:endParaRPr sz="2300">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300">
                <a:latin typeface="Montserrat"/>
                <a:ea typeface="Montserrat"/>
                <a:cs typeface="Montserrat"/>
                <a:sym typeface="Montserrat"/>
              </a:rPr>
              <a:t>Suppose we want to store information about </a:t>
            </a:r>
            <a:r>
              <a:rPr lang="en-US" sz="2300" b="1">
                <a:latin typeface="Montserrat"/>
                <a:ea typeface="Montserrat"/>
                <a:cs typeface="Montserrat"/>
                <a:sym typeface="Montserrat"/>
              </a:rPr>
              <a:t>student IDs. </a:t>
            </a:r>
            <a:r>
              <a:rPr lang="en-US" sz="2300">
                <a:latin typeface="Montserrat"/>
                <a:ea typeface="Montserrat"/>
                <a:cs typeface="Montserrat"/>
                <a:sym typeface="Montserrat"/>
              </a:rPr>
              <a:t>Since </a:t>
            </a:r>
            <a:r>
              <a:rPr lang="en-US" sz="2300" b="1">
                <a:latin typeface="Montserrat"/>
                <a:ea typeface="Montserrat"/>
                <a:cs typeface="Montserrat"/>
                <a:sym typeface="Montserrat"/>
              </a:rPr>
              <a:t>student IDs</a:t>
            </a:r>
            <a:r>
              <a:rPr lang="en-US" sz="2300">
                <a:latin typeface="Montserrat"/>
                <a:ea typeface="Montserrat"/>
                <a:cs typeface="Montserrat"/>
                <a:sym typeface="Montserrat"/>
              </a:rPr>
              <a:t> cannot be </a:t>
            </a:r>
            <a:r>
              <a:rPr lang="en-US" sz="2300" b="1">
                <a:latin typeface="Montserrat"/>
                <a:ea typeface="Montserrat"/>
                <a:cs typeface="Montserrat"/>
                <a:sym typeface="Montserrat"/>
              </a:rPr>
              <a:t>duplicate</a:t>
            </a:r>
            <a:r>
              <a:rPr lang="en-US" sz="2300">
                <a:latin typeface="Montserrat"/>
                <a:ea typeface="Montserrat"/>
                <a:cs typeface="Montserrat"/>
                <a:sym typeface="Montserrat"/>
              </a:rPr>
              <a:t>, we can use a </a:t>
            </a:r>
            <a:r>
              <a:rPr lang="en-US" sz="2300" b="1">
                <a:latin typeface="Montserrat"/>
                <a:ea typeface="Montserrat"/>
                <a:cs typeface="Montserrat"/>
                <a:sym typeface="Montserrat"/>
              </a:rPr>
              <a:t>set.</a:t>
            </a:r>
            <a:endParaRPr sz="2300" b="1">
              <a:latin typeface="Montserrat"/>
              <a:ea typeface="Montserrat"/>
              <a:cs typeface="Montserrat"/>
              <a:sym typeface="Montserrat"/>
            </a:endParaRPr>
          </a:p>
        </p:txBody>
      </p:sp>
      <p:pic>
        <p:nvPicPr>
          <p:cNvPr id="143" name="Google Shape;143;p18"/>
          <p:cNvPicPr preferRelativeResize="0"/>
          <p:nvPr/>
        </p:nvPicPr>
        <p:blipFill>
          <a:blip r:embed="rId4">
            <a:alphaModFix/>
          </a:blip>
          <a:stretch>
            <a:fillRect/>
          </a:stretch>
        </p:blipFill>
        <p:spPr>
          <a:xfrm>
            <a:off x="5399400" y="2315050"/>
            <a:ext cx="6229350" cy="17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49" name="Google Shape;149;p19"/>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50" name="Google Shape;150;p19"/>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15</a:t>
            </a:fld>
            <a:endParaRPr sz="1400" b="0" i="0" u="none" strike="noStrike" cap="none">
              <a:solidFill>
                <a:srgbClr val="4784B7"/>
              </a:solidFill>
              <a:latin typeface="Arial"/>
              <a:ea typeface="Arial"/>
              <a:cs typeface="Arial"/>
              <a:sym typeface="Arial"/>
            </a:endParaRPr>
          </a:p>
        </p:txBody>
      </p:sp>
      <p:sp>
        <p:nvSpPr>
          <p:cNvPr id="151" name="Google Shape;151;p19"/>
          <p:cNvSpPr txBox="1"/>
          <p:nvPr/>
        </p:nvSpPr>
        <p:spPr>
          <a:xfrm>
            <a:off x="838450" y="1356325"/>
            <a:ext cx="9667200" cy="3024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Create a Set in Python :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In Python, we create sets by placing all the elements inside curly braces </a:t>
            </a:r>
            <a:r>
              <a:rPr lang="en-US" sz="2300" b="1">
                <a:latin typeface="Montserrat"/>
                <a:ea typeface="Montserrat"/>
                <a:cs typeface="Montserrat"/>
                <a:sym typeface="Montserrat"/>
              </a:rPr>
              <a:t>{}</a:t>
            </a:r>
            <a:r>
              <a:rPr lang="en-US" sz="2100">
                <a:latin typeface="Montserrat"/>
                <a:ea typeface="Montserrat"/>
                <a:cs typeface="Montserrat"/>
                <a:sym typeface="Montserrat"/>
              </a:rPr>
              <a:t>, separated by comma. </a:t>
            </a:r>
            <a:endParaRPr sz="2100">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A set can have elements with different types (integer, float, tuple, string etc.). But a set </a:t>
            </a:r>
            <a:r>
              <a:rPr lang="en-US" sz="2100" b="1">
                <a:latin typeface="Montserrat"/>
                <a:ea typeface="Montserrat"/>
                <a:cs typeface="Montserrat"/>
                <a:sym typeface="Montserrat"/>
              </a:rPr>
              <a:t>cannot have mutable</a:t>
            </a:r>
            <a:r>
              <a:rPr lang="en-US" sz="2100">
                <a:latin typeface="Montserrat"/>
                <a:ea typeface="Montserrat"/>
                <a:cs typeface="Montserrat"/>
                <a:sym typeface="Montserrat"/>
              </a:rPr>
              <a:t> elements like </a:t>
            </a:r>
            <a:r>
              <a:rPr lang="en-US" sz="2100" b="1">
                <a:latin typeface="Montserrat"/>
                <a:ea typeface="Montserrat"/>
                <a:cs typeface="Montserrat"/>
                <a:sym typeface="Montserrat"/>
              </a:rPr>
              <a:t>lists, sets or dictionaries</a:t>
            </a:r>
            <a:r>
              <a:rPr lang="en-US" sz="2100">
                <a:latin typeface="Montserrat"/>
                <a:ea typeface="Montserrat"/>
                <a:cs typeface="Montserrat"/>
                <a:sym typeface="Montserrat"/>
              </a:rPr>
              <a:t> .</a:t>
            </a:r>
            <a:endParaRPr sz="2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57" name="Google Shape;157;p20"/>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58" name="Google Shape;158;p20"/>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16</a:t>
            </a:fld>
            <a:endParaRPr sz="1400" b="0" i="0" u="none" strike="noStrike" cap="none">
              <a:solidFill>
                <a:srgbClr val="4784B7"/>
              </a:solidFill>
              <a:latin typeface="Arial"/>
              <a:ea typeface="Arial"/>
              <a:cs typeface="Arial"/>
              <a:sym typeface="Arial"/>
            </a:endParaRPr>
          </a:p>
        </p:txBody>
      </p:sp>
      <p:sp>
        <p:nvSpPr>
          <p:cNvPr id="159" name="Google Shape;159;p20"/>
          <p:cNvSpPr txBox="1"/>
          <p:nvPr/>
        </p:nvSpPr>
        <p:spPr>
          <a:xfrm>
            <a:off x="811125" y="1206050"/>
            <a:ext cx="9667200" cy="5388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Examples :</a:t>
            </a:r>
            <a:endParaRPr sz="2300" b="1">
              <a:latin typeface="Montserrat"/>
              <a:ea typeface="Montserrat"/>
              <a:cs typeface="Montserrat"/>
              <a:sym typeface="Montserrat"/>
            </a:endParaRPr>
          </a:p>
        </p:txBody>
      </p:sp>
      <p:pic>
        <p:nvPicPr>
          <p:cNvPr id="160" name="Google Shape;160;p20"/>
          <p:cNvPicPr preferRelativeResize="0"/>
          <p:nvPr/>
        </p:nvPicPr>
        <p:blipFill>
          <a:blip r:embed="rId4">
            <a:alphaModFix/>
          </a:blip>
          <a:stretch>
            <a:fillRect/>
          </a:stretch>
        </p:blipFill>
        <p:spPr>
          <a:xfrm>
            <a:off x="3417475" y="1915450"/>
            <a:ext cx="5653705" cy="412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66" name="Google Shape;166;p21"/>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67" name="Google Shape;167;p21"/>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17</a:t>
            </a:fld>
            <a:endParaRPr sz="1400" b="0" i="0" u="none" strike="noStrike" cap="none">
              <a:solidFill>
                <a:srgbClr val="4784B7"/>
              </a:solidFill>
              <a:latin typeface="Arial"/>
              <a:ea typeface="Arial"/>
              <a:cs typeface="Arial"/>
              <a:sym typeface="Arial"/>
            </a:endParaRPr>
          </a:p>
        </p:txBody>
      </p:sp>
      <p:sp>
        <p:nvSpPr>
          <p:cNvPr id="168" name="Google Shape;168;p21"/>
          <p:cNvSpPr txBox="1"/>
          <p:nvPr/>
        </p:nvSpPr>
        <p:spPr>
          <a:xfrm>
            <a:off x="811125" y="1206050"/>
            <a:ext cx="9667200" cy="5388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Output :</a:t>
            </a:r>
            <a:endParaRPr sz="2300" b="1">
              <a:latin typeface="Montserrat"/>
              <a:ea typeface="Montserrat"/>
              <a:cs typeface="Montserrat"/>
              <a:sym typeface="Montserrat"/>
            </a:endParaRPr>
          </a:p>
        </p:txBody>
      </p:sp>
      <p:pic>
        <p:nvPicPr>
          <p:cNvPr id="169" name="Google Shape;169;p21"/>
          <p:cNvPicPr preferRelativeResize="0"/>
          <p:nvPr/>
        </p:nvPicPr>
        <p:blipFill>
          <a:blip r:embed="rId4">
            <a:alphaModFix/>
          </a:blip>
          <a:stretch>
            <a:fillRect/>
          </a:stretch>
        </p:blipFill>
        <p:spPr>
          <a:xfrm>
            <a:off x="1996750" y="2385900"/>
            <a:ext cx="8071726" cy="2723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75" name="Google Shape;175;p2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76" name="Google Shape;176;p22"/>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18</a:t>
            </a:fld>
            <a:endParaRPr sz="1400" b="0" i="0" u="none" strike="noStrike" cap="none">
              <a:solidFill>
                <a:srgbClr val="4784B7"/>
              </a:solidFill>
              <a:latin typeface="Arial"/>
              <a:ea typeface="Arial"/>
              <a:cs typeface="Arial"/>
              <a:sym typeface="Arial"/>
            </a:endParaRPr>
          </a:p>
        </p:txBody>
      </p:sp>
      <p:sp>
        <p:nvSpPr>
          <p:cNvPr id="177" name="Google Shape;177;p22"/>
          <p:cNvSpPr txBox="1"/>
          <p:nvPr/>
        </p:nvSpPr>
        <p:spPr>
          <a:xfrm>
            <a:off x="811125" y="1206050"/>
            <a:ext cx="9667200" cy="20088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Create an Empty Set in Python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Creating an empty set is a bit tricky. Empty curly braces {} will make an empty dictionary in Python.</a:t>
            </a:r>
            <a:endParaRPr sz="2100">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To make a set without any elements, we use set() .</a:t>
            </a:r>
            <a:endParaRPr sz="2100">
              <a:latin typeface="Montserrat"/>
              <a:ea typeface="Montserrat"/>
              <a:cs typeface="Montserrat"/>
              <a:sym typeface="Montserrat"/>
            </a:endParaRPr>
          </a:p>
        </p:txBody>
      </p:sp>
      <p:pic>
        <p:nvPicPr>
          <p:cNvPr id="178" name="Google Shape;178;p22"/>
          <p:cNvPicPr preferRelativeResize="0"/>
          <p:nvPr/>
        </p:nvPicPr>
        <p:blipFill>
          <a:blip r:embed="rId4">
            <a:alphaModFix/>
          </a:blip>
          <a:stretch>
            <a:fillRect/>
          </a:stretch>
        </p:blipFill>
        <p:spPr>
          <a:xfrm>
            <a:off x="3458450" y="3214850"/>
            <a:ext cx="5460813" cy="33383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84" name="Google Shape;184;p2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85" name="Google Shape;185;p23"/>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19</a:t>
            </a:fld>
            <a:endParaRPr sz="1400" b="0" i="0" u="none" strike="noStrike" cap="none">
              <a:solidFill>
                <a:srgbClr val="4784B7"/>
              </a:solidFill>
              <a:latin typeface="Arial"/>
              <a:ea typeface="Arial"/>
              <a:cs typeface="Arial"/>
              <a:sym typeface="Arial"/>
            </a:endParaRPr>
          </a:p>
        </p:txBody>
      </p:sp>
      <p:sp>
        <p:nvSpPr>
          <p:cNvPr id="186" name="Google Shape;186;p23"/>
          <p:cNvSpPr txBox="1"/>
          <p:nvPr/>
        </p:nvSpPr>
        <p:spPr>
          <a:xfrm>
            <a:off x="811125" y="1206050"/>
            <a:ext cx="9667200" cy="15237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Duplicate Items in a Set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Let's see what will happen if we try to include duplicate items in a set. </a:t>
            </a:r>
            <a:endParaRPr sz="2100">
              <a:latin typeface="Montserrat"/>
              <a:ea typeface="Montserrat"/>
              <a:cs typeface="Montserrat"/>
              <a:sym typeface="Montserrat"/>
            </a:endParaRPr>
          </a:p>
        </p:txBody>
      </p:sp>
      <p:pic>
        <p:nvPicPr>
          <p:cNvPr id="187" name="Google Shape;187;p23"/>
          <p:cNvPicPr preferRelativeResize="0"/>
          <p:nvPr/>
        </p:nvPicPr>
        <p:blipFill rotWithShape="1">
          <a:blip r:embed="rId4">
            <a:alphaModFix/>
          </a:blip>
          <a:srcRect l="23486" t="32166" r="23364" b="33175"/>
          <a:stretch/>
        </p:blipFill>
        <p:spPr>
          <a:xfrm>
            <a:off x="2609325" y="3050625"/>
            <a:ext cx="6363924" cy="2536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6"/>
          <p:cNvSpPr txBox="1"/>
          <p:nvPr/>
        </p:nvSpPr>
        <p:spPr>
          <a:xfrm>
            <a:off x="2661550" y="2684723"/>
            <a:ext cx="4698000" cy="2124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6600" b="1" i="0" u="none" strike="noStrike" cap="none">
                <a:solidFill>
                  <a:schemeClr val="lt1"/>
                </a:solidFill>
                <a:latin typeface="Montserrat"/>
                <a:ea typeface="Montserrat"/>
                <a:cs typeface="Montserrat"/>
                <a:sym typeface="Montserrat"/>
              </a:rPr>
              <a:t>Day </a:t>
            </a:r>
            <a:r>
              <a:rPr lang="en-US" sz="6600" b="1">
                <a:solidFill>
                  <a:schemeClr val="lt1"/>
                </a:solidFill>
                <a:latin typeface="Montserrat"/>
                <a:ea typeface="Montserrat"/>
                <a:cs typeface="Montserrat"/>
                <a:sym typeface="Montserrat"/>
              </a:rPr>
              <a:t>5</a:t>
            </a:r>
            <a:br>
              <a:rPr lang="en-US" sz="7200" b="0" i="0" u="none" strike="noStrike" cap="none">
                <a:solidFill>
                  <a:srgbClr val="4285F4"/>
                </a:solidFill>
                <a:latin typeface="Arial"/>
                <a:ea typeface="Arial"/>
                <a:cs typeface="Arial"/>
                <a:sym typeface="Arial"/>
              </a:rPr>
            </a:br>
            <a:endParaRPr sz="6600" b="1" i="0" u="none" strike="noStrike" cap="none">
              <a:solidFill>
                <a:schemeClr val="lt1"/>
              </a:solidFill>
              <a:latin typeface="Montserrat"/>
              <a:ea typeface="Montserrat"/>
              <a:cs typeface="Montserrat"/>
              <a:sym typeface="Montserrat"/>
            </a:endParaRPr>
          </a:p>
        </p:txBody>
      </p:sp>
      <p:sp>
        <p:nvSpPr>
          <p:cNvPr id="34" name="Google Shape;34;p6"/>
          <p:cNvSpPr txBox="1"/>
          <p:nvPr/>
        </p:nvSpPr>
        <p:spPr>
          <a:xfrm>
            <a:off x="11573725" y="6076550"/>
            <a:ext cx="914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193" name="Google Shape;193;p2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194" name="Google Shape;194;p24"/>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20</a:t>
            </a:fld>
            <a:endParaRPr sz="1400" b="0" i="0" u="none" strike="noStrike" cap="none">
              <a:solidFill>
                <a:srgbClr val="4784B7"/>
              </a:solidFill>
              <a:latin typeface="Arial"/>
              <a:ea typeface="Arial"/>
              <a:cs typeface="Arial"/>
              <a:sym typeface="Arial"/>
            </a:endParaRPr>
          </a:p>
        </p:txBody>
      </p:sp>
      <p:sp>
        <p:nvSpPr>
          <p:cNvPr id="195" name="Google Shape;195;p24"/>
          <p:cNvSpPr txBox="1"/>
          <p:nvPr/>
        </p:nvSpPr>
        <p:spPr>
          <a:xfrm>
            <a:off x="811125" y="1206050"/>
            <a:ext cx="9667200" cy="3024600"/>
          </a:xfrm>
          <a:prstGeom prst="rect">
            <a:avLst/>
          </a:prstGeom>
          <a:noFill/>
          <a:ln>
            <a:noFill/>
          </a:ln>
        </p:spPr>
        <p:txBody>
          <a:bodyPr spcFirstLastPara="1" wrap="square" lIns="91425" tIns="91425" rIns="91425" bIns="91425" anchor="t" anchorCtr="0">
            <a:spAutoFit/>
          </a:bodyPr>
          <a:lstStyle/>
          <a:p>
            <a:pPr marL="457200" marR="0" lvl="0" indent="0" algn="l" rtl="0">
              <a:lnSpc>
                <a:spcPct val="150000"/>
              </a:lnSpc>
              <a:spcBef>
                <a:spcPts val="0"/>
              </a:spcBef>
              <a:spcAft>
                <a:spcPts val="0"/>
              </a:spcAft>
              <a:buNone/>
            </a:pPr>
            <a:r>
              <a:rPr lang="en-US" sz="2300" b="1">
                <a:latin typeface="Montserrat"/>
                <a:ea typeface="Montserrat"/>
                <a:cs typeface="Montserrat"/>
                <a:sym typeface="Montserrat"/>
              </a:rPr>
              <a:t>Add and Update Set Items in Python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endParaRPr sz="2300" b="1">
              <a:latin typeface="Montserrat"/>
              <a:ea typeface="Montserrat"/>
              <a:cs typeface="Montserrat"/>
              <a:sym typeface="Montserrat"/>
            </a:endParaRPr>
          </a:p>
          <a:p>
            <a:pPr marL="457200" marR="0" lvl="0" indent="0" algn="l" rtl="0">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Sets are mutable. However, since they are unordered, indexing has no meaning.</a:t>
            </a:r>
            <a:endParaRPr sz="2100">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We cannot access or change an element of a set using indexing or slicing. </a:t>
            </a:r>
            <a:endParaRPr sz="21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201" name="Google Shape;201;p2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02" name="Google Shape;202;p25"/>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21</a:t>
            </a:fld>
            <a:endParaRPr sz="1400" b="0" i="0" u="none" strike="noStrike" cap="none">
              <a:solidFill>
                <a:srgbClr val="4784B7"/>
              </a:solidFill>
              <a:latin typeface="Arial"/>
              <a:ea typeface="Arial"/>
              <a:cs typeface="Arial"/>
              <a:sym typeface="Arial"/>
            </a:endParaRPr>
          </a:p>
        </p:txBody>
      </p:sp>
      <p:sp>
        <p:nvSpPr>
          <p:cNvPr id="203" name="Google Shape;203;p25"/>
          <p:cNvSpPr txBox="1"/>
          <p:nvPr/>
        </p:nvSpPr>
        <p:spPr>
          <a:xfrm>
            <a:off x="811125" y="1206050"/>
            <a:ext cx="9667200" cy="1523700"/>
          </a:xfrm>
          <a:prstGeom prst="rect">
            <a:avLst/>
          </a:prstGeom>
          <a:noFill/>
          <a:ln>
            <a:noFill/>
          </a:ln>
        </p:spPr>
        <p:txBody>
          <a:bodyPr spcFirstLastPara="1" wrap="square" lIns="91425" tIns="91425" rIns="91425" bIns="91425" anchor="t" anchorCtr="0">
            <a:spAutoFit/>
          </a:bodyPr>
          <a:lstStyle/>
          <a:p>
            <a:pPr marL="457200" marR="0" lvl="0" indent="-374650" algn="l" rtl="0">
              <a:lnSpc>
                <a:spcPct val="150000"/>
              </a:lnSpc>
              <a:spcBef>
                <a:spcPts val="0"/>
              </a:spcBef>
              <a:spcAft>
                <a:spcPts val="0"/>
              </a:spcAft>
              <a:buSzPts val="2300"/>
              <a:buFont typeface="Montserrat"/>
              <a:buAutoNum type="arabicPeriod"/>
            </a:pPr>
            <a:r>
              <a:rPr lang="en-US" sz="2300" b="1">
                <a:latin typeface="Montserrat"/>
                <a:ea typeface="Montserrat"/>
                <a:cs typeface="Montserrat"/>
                <a:sym typeface="Montserrat"/>
              </a:rPr>
              <a:t>Add Items to a Set in Python :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In Python, we use the add() method to add an item to a set. For example,</a:t>
            </a:r>
            <a:endParaRPr sz="2100">
              <a:latin typeface="Montserrat"/>
              <a:ea typeface="Montserrat"/>
              <a:cs typeface="Montserrat"/>
              <a:sym typeface="Montserrat"/>
            </a:endParaRPr>
          </a:p>
        </p:txBody>
      </p:sp>
      <p:pic>
        <p:nvPicPr>
          <p:cNvPr id="204" name="Google Shape;204;p25"/>
          <p:cNvPicPr preferRelativeResize="0"/>
          <p:nvPr/>
        </p:nvPicPr>
        <p:blipFill>
          <a:blip r:embed="rId4">
            <a:alphaModFix/>
          </a:blip>
          <a:stretch>
            <a:fillRect/>
          </a:stretch>
        </p:blipFill>
        <p:spPr>
          <a:xfrm>
            <a:off x="3791625" y="2540600"/>
            <a:ext cx="4608738" cy="382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210" name="Google Shape;210;p2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11" name="Google Shape;211;p26"/>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22</a:t>
            </a:fld>
            <a:endParaRPr sz="1400" b="0" i="0" u="none" strike="noStrike" cap="none">
              <a:solidFill>
                <a:srgbClr val="4784B7"/>
              </a:solidFill>
              <a:latin typeface="Arial"/>
              <a:ea typeface="Arial"/>
              <a:cs typeface="Arial"/>
              <a:sym typeface="Arial"/>
            </a:endParaRPr>
          </a:p>
        </p:txBody>
      </p:sp>
      <p:sp>
        <p:nvSpPr>
          <p:cNvPr id="212" name="Google Shape;212;p26"/>
          <p:cNvSpPr txBox="1"/>
          <p:nvPr/>
        </p:nvSpPr>
        <p:spPr>
          <a:xfrm>
            <a:off x="811125" y="1206050"/>
            <a:ext cx="96672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300" b="1">
                <a:latin typeface="Montserrat"/>
                <a:ea typeface="Montserrat"/>
                <a:cs typeface="Montserrat"/>
                <a:sym typeface="Montserrat"/>
              </a:rPr>
              <a:t>2.	Update Python Set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The update() method is used to update the set with items other collection types (lists, tuples, sets, etc). For example,</a:t>
            </a:r>
            <a:endParaRPr sz="2100">
              <a:latin typeface="Montserrat"/>
              <a:ea typeface="Montserrat"/>
              <a:cs typeface="Montserrat"/>
              <a:sym typeface="Montserrat"/>
            </a:endParaRPr>
          </a:p>
        </p:txBody>
      </p:sp>
      <p:pic>
        <p:nvPicPr>
          <p:cNvPr id="213" name="Google Shape;213;p26"/>
          <p:cNvPicPr preferRelativeResize="0"/>
          <p:nvPr/>
        </p:nvPicPr>
        <p:blipFill>
          <a:blip r:embed="rId4">
            <a:alphaModFix/>
          </a:blip>
          <a:stretch>
            <a:fillRect/>
          </a:stretch>
        </p:blipFill>
        <p:spPr>
          <a:xfrm>
            <a:off x="1942050" y="2818900"/>
            <a:ext cx="7833549" cy="3652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219" name="Google Shape;219;p27"/>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20" name="Google Shape;220;p27"/>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23</a:t>
            </a:fld>
            <a:endParaRPr sz="1400" b="0" i="0" u="none" strike="noStrike" cap="none">
              <a:solidFill>
                <a:srgbClr val="4784B7"/>
              </a:solidFill>
              <a:latin typeface="Arial"/>
              <a:ea typeface="Arial"/>
              <a:cs typeface="Arial"/>
              <a:sym typeface="Arial"/>
            </a:endParaRPr>
          </a:p>
        </p:txBody>
      </p:sp>
      <p:sp>
        <p:nvSpPr>
          <p:cNvPr id="221" name="Google Shape;221;p27"/>
          <p:cNvSpPr txBox="1"/>
          <p:nvPr/>
        </p:nvSpPr>
        <p:spPr>
          <a:xfrm>
            <a:off x="811125" y="1206050"/>
            <a:ext cx="9667200" cy="15237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300" b="1">
                <a:latin typeface="Montserrat"/>
                <a:ea typeface="Montserrat"/>
                <a:cs typeface="Montserrat"/>
                <a:sym typeface="Montserrat"/>
              </a:rPr>
              <a:t>3.	Remove an Element from a Set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We use the discard() method to remove the specified element from a set. For example,</a:t>
            </a:r>
            <a:endParaRPr sz="2100">
              <a:latin typeface="Montserrat"/>
              <a:ea typeface="Montserrat"/>
              <a:cs typeface="Montserrat"/>
              <a:sym typeface="Montserrat"/>
            </a:endParaRPr>
          </a:p>
        </p:txBody>
      </p:sp>
      <p:pic>
        <p:nvPicPr>
          <p:cNvPr id="222" name="Google Shape;222;p27"/>
          <p:cNvPicPr preferRelativeResize="0"/>
          <p:nvPr/>
        </p:nvPicPr>
        <p:blipFill>
          <a:blip r:embed="rId4">
            <a:alphaModFix/>
          </a:blip>
          <a:stretch>
            <a:fillRect/>
          </a:stretch>
        </p:blipFill>
        <p:spPr>
          <a:xfrm>
            <a:off x="3485775" y="2729750"/>
            <a:ext cx="5381152" cy="382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228" name="Google Shape;228;p28"/>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29" name="Google Shape;229;p28"/>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24</a:t>
            </a:fld>
            <a:endParaRPr sz="1400" b="0" i="0" u="none" strike="noStrike" cap="none">
              <a:solidFill>
                <a:srgbClr val="4784B7"/>
              </a:solidFill>
              <a:latin typeface="Arial"/>
              <a:ea typeface="Arial"/>
              <a:cs typeface="Arial"/>
              <a:sym typeface="Arial"/>
            </a:endParaRPr>
          </a:p>
        </p:txBody>
      </p:sp>
      <p:sp>
        <p:nvSpPr>
          <p:cNvPr id="230" name="Google Shape;230;p28"/>
          <p:cNvSpPr txBox="1"/>
          <p:nvPr/>
        </p:nvSpPr>
        <p:spPr>
          <a:xfrm>
            <a:off x="811125" y="1206050"/>
            <a:ext cx="9667200" cy="2586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US" sz="2300" b="1">
                <a:latin typeface="Montserrat"/>
                <a:ea typeface="Montserrat"/>
                <a:cs typeface="Montserrat"/>
                <a:sym typeface="Montserrat"/>
              </a:rPr>
              <a:t>4.	Built-in Functions with Set :</a:t>
            </a:r>
            <a:endParaRPr sz="2300" b="1">
              <a:latin typeface="Montserrat"/>
              <a:ea typeface="Montserrat"/>
              <a:cs typeface="Montserrat"/>
              <a:sym typeface="Montserrat"/>
            </a:endParaRPr>
          </a:p>
          <a:p>
            <a:pPr marL="457200" marR="0" lvl="0" indent="0" algn="l" rtl="0">
              <a:lnSpc>
                <a:spcPct val="150000"/>
              </a:lnSpc>
              <a:spcBef>
                <a:spcPts val="0"/>
              </a:spcBef>
              <a:spcAft>
                <a:spcPts val="0"/>
              </a:spcAft>
              <a:buNone/>
            </a:pPr>
            <a:endParaRPr sz="2100">
              <a:latin typeface="Montserrat"/>
              <a:ea typeface="Montserrat"/>
              <a:cs typeface="Montserrat"/>
              <a:sym typeface="Montserrat"/>
            </a:endParaRPr>
          </a:p>
          <a:p>
            <a:pPr marL="457200" marR="0" lvl="0" indent="0" algn="l" rtl="0">
              <a:lnSpc>
                <a:spcPct val="150000"/>
              </a:lnSpc>
              <a:spcBef>
                <a:spcPts val="0"/>
              </a:spcBef>
              <a:spcAft>
                <a:spcPts val="0"/>
              </a:spcAft>
              <a:buNone/>
            </a:pPr>
            <a:r>
              <a:rPr lang="en-US" sz="2100">
                <a:latin typeface="Montserrat"/>
                <a:ea typeface="Montserrat"/>
                <a:cs typeface="Montserrat"/>
                <a:sym typeface="Montserrat"/>
              </a:rPr>
              <a:t>Built-in functions like </a:t>
            </a:r>
            <a:r>
              <a:rPr lang="en-US" sz="2300" b="1">
                <a:latin typeface="Montserrat"/>
                <a:ea typeface="Montserrat"/>
                <a:cs typeface="Montserrat"/>
                <a:sym typeface="Montserrat"/>
              </a:rPr>
              <a:t>all(), any(), enumerate(), len(), max(), min(), sorted(), sum() </a:t>
            </a:r>
            <a:r>
              <a:rPr lang="en-US" sz="2100">
                <a:latin typeface="Montserrat"/>
                <a:ea typeface="Montserrat"/>
                <a:cs typeface="Montserrat"/>
                <a:sym typeface="Montserrat"/>
              </a:rPr>
              <a:t>etc. are commonly used with sets to perform different tasks.</a:t>
            </a:r>
            <a:endParaRPr sz="21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9"/>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2</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Sets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236" name="Google Shape;236;p29"/>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37" name="Google Shape;237;p29"/>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25</a:t>
            </a:fld>
            <a:endParaRPr sz="1400" b="0" i="0" u="none" strike="noStrike" cap="none">
              <a:solidFill>
                <a:srgbClr val="4784B7"/>
              </a:solidFill>
              <a:latin typeface="Arial"/>
              <a:ea typeface="Arial"/>
              <a:cs typeface="Arial"/>
              <a:sym typeface="Arial"/>
            </a:endParaRPr>
          </a:p>
        </p:txBody>
      </p:sp>
      <p:pic>
        <p:nvPicPr>
          <p:cNvPr id="238" name="Google Shape;238;p29"/>
          <p:cNvPicPr preferRelativeResize="0"/>
          <p:nvPr/>
        </p:nvPicPr>
        <p:blipFill>
          <a:blip r:embed="rId4">
            <a:alphaModFix/>
          </a:blip>
          <a:stretch>
            <a:fillRect/>
          </a:stretch>
        </p:blipFill>
        <p:spPr>
          <a:xfrm>
            <a:off x="2567418" y="1035450"/>
            <a:ext cx="7057156" cy="551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30"/>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244" name="Google Shape;244;p30"/>
          <p:cNvSpPr txBox="1"/>
          <p:nvPr/>
        </p:nvSpPr>
        <p:spPr>
          <a:xfrm>
            <a:off x="3848675" y="2468825"/>
            <a:ext cx="4351800" cy="161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4600" b="1">
                <a:solidFill>
                  <a:schemeClr val="lt1"/>
                </a:solidFill>
                <a:latin typeface="Montserrat"/>
                <a:ea typeface="Montserrat"/>
                <a:cs typeface="Montserrat"/>
                <a:sym typeface="Montserrat"/>
              </a:rPr>
              <a:t>Lists in Python</a:t>
            </a:r>
            <a:endParaRPr sz="4600" b="1" i="0" u="none" strike="noStrike" cap="none">
              <a:solidFill>
                <a:schemeClr val="lt1"/>
              </a:solidFill>
              <a:latin typeface="Montserrat"/>
              <a:ea typeface="Montserrat"/>
              <a:cs typeface="Montserrat"/>
              <a:sym typeface="Montserrat"/>
            </a:endParaRPr>
          </a:p>
        </p:txBody>
      </p:sp>
      <p:sp>
        <p:nvSpPr>
          <p:cNvPr id="245" name="Google Shape;245;p30"/>
          <p:cNvSpPr/>
          <p:nvPr/>
        </p:nvSpPr>
        <p:spPr>
          <a:xfrm>
            <a:off x="1190200" y="2182050"/>
            <a:ext cx="2493900" cy="24939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0"/>
          <p:cNvSpPr txBox="1"/>
          <p:nvPr/>
        </p:nvSpPr>
        <p:spPr>
          <a:xfrm>
            <a:off x="1512550" y="2544000"/>
            <a:ext cx="1849200" cy="177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10900" b="0" i="0" u="none" strike="noStrike" cap="non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3</a:t>
            </a:r>
            <a:endParaRPr sz="10900" b="0" i="0" u="none" strike="noStrike" cap="none">
              <a:solidFill>
                <a:srgbClr val="4784B7"/>
              </a:solidFill>
              <a:latin typeface="Nunito Black"/>
              <a:ea typeface="Nunito Black"/>
              <a:cs typeface="Nunito Black"/>
              <a:sym typeface="Nunito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52" name="Google Shape;252;p31"/>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53" name="Google Shape;253;p31"/>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27</a:t>
            </a:fld>
            <a:endParaRPr sz="1400" b="0" i="0" u="none" strike="noStrike" cap="none">
              <a:solidFill>
                <a:srgbClr val="4784B7"/>
              </a:solidFill>
              <a:latin typeface="Arial"/>
              <a:ea typeface="Arial"/>
              <a:cs typeface="Arial"/>
              <a:sym typeface="Arial"/>
            </a:endParaRPr>
          </a:p>
        </p:txBody>
      </p:sp>
      <p:sp>
        <p:nvSpPr>
          <p:cNvPr id="254" name="Google Shape;254;p31"/>
          <p:cNvSpPr txBox="1"/>
          <p:nvPr/>
        </p:nvSpPr>
        <p:spPr>
          <a:xfrm>
            <a:off x="1297850" y="1721325"/>
            <a:ext cx="4480800" cy="411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2300">
                <a:latin typeface="Montserrat"/>
                <a:ea typeface="Montserrat"/>
                <a:cs typeface="Montserrat"/>
                <a:sym typeface="Montserrat"/>
              </a:rPr>
              <a:t>In Python, lists are used to store multiple data at once.</a:t>
            </a:r>
            <a:endParaRPr sz="2300">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1100"/>
              <a:buFont typeface="Arial"/>
              <a:buNone/>
            </a:pPr>
            <a:r>
              <a:rPr lang="en-US" sz="2300">
                <a:latin typeface="Montserrat"/>
                <a:ea typeface="Montserrat"/>
                <a:cs typeface="Montserrat"/>
                <a:sym typeface="Montserrat"/>
              </a:rPr>
              <a:t>Suppose we need to record the </a:t>
            </a:r>
            <a:r>
              <a:rPr lang="en-US" sz="2300" b="1">
                <a:latin typeface="Montserrat"/>
                <a:ea typeface="Montserrat"/>
                <a:cs typeface="Montserrat"/>
                <a:sym typeface="Montserrat"/>
              </a:rPr>
              <a:t>ages</a:t>
            </a:r>
            <a:r>
              <a:rPr lang="en-US" sz="2300">
                <a:latin typeface="Montserrat"/>
                <a:ea typeface="Montserrat"/>
                <a:cs typeface="Montserrat"/>
                <a:sym typeface="Montserrat"/>
              </a:rPr>
              <a:t> of </a:t>
            </a:r>
            <a:r>
              <a:rPr lang="en-US" sz="2300" b="1">
                <a:latin typeface="Montserrat"/>
                <a:ea typeface="Montserrat"/>
                <a:cs typeface="Montserrat"/>
                <a:sym typeface="Montserrat"/>
              </a:rPr>
              <a:t>5 students</a:t>
            </a:r>
            <a:r>
              <a:rPr lang="en-US" sz="2300">
                <a:latin typeface="Montserrat"/>
                <a:ea typeface="Montserrat"/>
                <a:cs typeface="Montserrat"/>
                <a:sym typeface="Montserrat"/>
              </a:rPr>
              <a:t>. Instead of creating </a:t>
            </a:r>
            <a:r>
              <a:rPr lang="en-US" sz="2300" b="1">
                <a:latin typeface="Montserrat"/>
                <a:ea typeface="Montserrat"/>
                <a:cs typeface="Montserrat"/>
                <a:sym typeface="Montserrat"/>
              </a:rPr>
              <a:t>5 separate variables</a:t>
            </a:r>
            <a:r>
              <a:rPr lang="en-US" sz="2300">
                <a:latin typeface="Montserrat"/>
                <a:ea typeface="Montserrat"/>
                <a:cs typeface="Montserrat"/>
                <a:sym typeface="Montserrat"/>
              </a:rPr>
              <a:t>, we can simply </a:t>
            </a:r>
            <a:r>
              <a:rPr lang="en-US" sz="2300" b="1">
                <a:latin typeface="Montserrat"/>
                <a:ea typeface="Montserrat"/>
                <a:cs typeface="Montserrat"/>
                <a:sym typeface="Montserrat"/>
              </a:rPr>
              <a:t>create a list.</a:t>
            </a:r>
            <a:endParaRPr sz="2300" b="1">
              <a:latin typeface="Montserrat"/>
              <a:ea typeface="Montserrat"/>
              <a:cs typeface="Montserrat"/>
              <a:sym typeface="Montserrat"/>
            </a:endParaRPr>
          </a:p>
          <a:p>
            <a:pPr marL="0" lvl="0" indent="0" algn="l" rtl="0">
              <a:spcBef>
                <a:spcPts val="0"/>
              </a:spcBef>
              <a:spcAft>
                <a:spcPts val="0"/>
              </a:spcAft>
              <a:buNone/>
            </a:pPr>
            <a:endParaRPr>
              <a:latin typeface="Montserrat"/>
              <a:ea typeface="Montserrat"/>
              <a:cs typeface="Montserrat"/>
              <a:sym typeface="Montserrat"/>
            </a:endParaRPr>
          </a:p>
        </p:txBody>
      </p:sp>
      <p:pic>
        <p:nvPicPr>
          <p:cNvPr id="255" name="Google Shape;255;p31"/>
          <p:cNvPicPr preferRelativeResize="0"/>
          <p:nvPr/>
        </p:nvPicPr>
        <p:blipFill rotWithShape="1">
          <a:blip r:embed="rId4">
            <a:alphaModFix/>
          </a:blip>
          <a:srcRect l="21083" r="21089"/>
          <a:stretch/>
        </p:blipFill>
        <p:spPr>
          <a:xfrm>
            <a:off x="6233025" y="2554000"/>
            <a:ext cx="4586775" cy="194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61" name="Google Shape;261;p3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62" name="Google Shape;262;p32"/>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28</a:t>
            </a:fld>
            <a:endParaRPr sz="1400" b="0" i="0" u="none" strike="noStrike" cap="none">
              <a:solidFill>
                <a:srgbClr val="4784B7"/>
              </a:solidFill>
              <a:latin typeface="Arial"/>
              <a:ea typeface="Arial"/>
              <a:cs typeface="Arial"/>
              <a:sym typeface="Arial"/>
            </a:endParaRPr>
          </a:p>
        </p:txBody>
      </p:sp>
      <p:sp>
        <p:nvSpPr>
          <p:cNvPr id="263" name="Google Shape;263;p32"/>
          <p:cNvSpPr txBox="1"/>
          <p:nvPr/>
        </p:nvSpPr>
        <p:spPr>
          <a:xfrm>
            <a:off x="1407125" y="1379800"/>
            <a:ext cx="7869000" cy="20394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Create a List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We create a list by placing elements inside [], separated by commas. For example,</a:t>
            </a:r>
            <a:endParaRPr sz="2100">
              <a:latin typeface="Montserrat"/>
              <a:ea typeface="Montserrat"/>
              <a:cs typeface="Montserrat"/>
              <a:sym typeface="Montserrat"/>
            </a:endParaRPr>
          </a:p>
          <a:p>
            <a:pPr marL="0" lvl="0" indent="0" algn="l" rtl="0">
              <a:lnSpc>
                <a:spcPct val="150000"/>
              </a:lnSpc>
              <a:spcBef>
                <a:spcPts val="0"/>
              </a:spcBef>
              <a:spcAft>
                <a:spcPts val="0"/>
              </a:spcAft>
              <a:buNone/>
            </a:pPr>
            <a:endParaRPr sz="2300" b="1">
              <a:latin typeface="Montserrat"/>
              <a:ea typeface="Montserrat"/>
              <a:cs typeface="Montserrat"/>
              <a:sym typeface="Montserrat"/>
            </a:endParaRPr>
          </a:p>
        </p:txBody>
      </p:sp>
      <p:pic>
        <p:nvPicPr>
          <p:cNvPr id="264" name="Google Shape;264;p32"/>
          <p:cNvPicPr preferRelativeResize="0"/>
          <p:nvPr/>
        </p:nvPicPr>
        <p:blipFill rotWithShape="1">
          <a:blip r:embed="rId4">
            <a:alphaModFix/>
          </a:blip>
          <a:srcRect l="21826" t="17244" r="21377" b="17680"/>
          <a:stretch/>
        </p:blipFill>
        <p:spPr>
          <a:xfrm>
            <a:off x="4088288" y="2896224"/>
            <a:ext cx="4015425" cy="326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70" name="Google Shape;270;p3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71" name="Google Shape;271;p33"/>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29</a:t>
            </a:fld>
            <a:endParaRPr sz="1400" b="0" i="0" u="none" strike="noStrike" cap="none">
              <a:solidFill>
                <a:srgbClr val="4784B7"/>
              </a:solidFill>
              <a:latin typeface="Arial"/>
              <a:ea typeface="Arial"/>
              <a:cs typeface="Arial"/>
              <a:sym typeface="Arial"/>
            </a:endParaRPr>
          </a:p>
        </p:txBody>
      </p:sp>
      <p:sp>
        <p:nvSpPr>
          <p:cNvPr id="272" name="Google Shape;272;p33"/>
          <p:cNvSpPr txBox="1"/>
          <p:nvPr/>
        </p:nvSpPr>
        <p:spPr>
          <a:xfrm>
            <a:off x="1407125" y="1379800"/>
            <a:ext cx="9399000" cy="152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A list can :</a:t>
            </a:r>
            <a:endParaRPr sz="2300" b="1">
              <a:latin typeface="Montserrat"/>
              <a:ea typeface="Montserrat"/>
              <a:cs typeface="Montserrat"/>
              <a:sym typeface="Montserrat"/>
            </a:endParaRPr>
          </a:p>
          <a:p>
            <a:pPr marL="457200" lvl="0" indent="-361950" algn="l" rtl="0">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store elements of different types (integer, float, string, etc.)</a:t>
            </a:r>
            <a:endParaRPr sz="2100">
              <a:latin typeface="Montserrat"/>
              <a:ea typeface="Montserrat"/>
              <a:cs typeface="Montserrat"/>
              <a:sym typeface="Montserrat"/>
            </a:endParaRPr>
          </a:p>
          <a:p>
            <a:pPr marL="457200" lvl="0" indent="-361950" algn="l" rtl="0">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store duplicate elements</a:t>
            </a:r>
            <a:endParaRPr sz="2100">
              <a:latin typeface="Montserrat"/>
              <a:ea typeface="Montserrat"/>
              <a:cs typeface="Montserrat"/>
              <a:sym typeface="Montserrat"/>
            </a:endParaRPr>
          </a:p>
        </p:txBody>
      </p:sp>
      <p:pic>
        <p:nvPicPr>
          <p:cNvPr id="273" name="Google Shape;273;p33"/>
          <p:cNvPicPr preferRelativeResize="0"/>
          <p:nvPr/>
        </p:nvPicPr>
        <p:blipFill>
          <a:blip r:embed="rId4">
            <a:alphaModFix/>
          </a:blip>
          <a:stretch>
            <a:fillRect/>
          </a:stretch>
        </p:blipFill>
        <p:spPr>
          <a:xfrm>
            <a:off x="3000150" y="2903500"/>
            <a:ext cx="6191706" cy="3649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p7"/>
          <p:cNvSpPr txBox="1"/>
          <p:nvPr/>
        </p:nvSpPr>
        <p:spPr>
          <a:xfrm>
            <a:off x="934300" y="760925"/>
            <a:ext cx="5547900" cy="9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700"/>
              <a:buFont typeface="Arial"/>
              <a:buNone/>
            </a:pPr>
            <a:r>
              <a:rPr lang="en-US" sz="4700" b="0" i="0" u="none" strike="noStrike" cap="none">
                <a:solidFill>
                  <a:schemeClr val="lt1"/>
                </a:solidFill>
                <a:latin typeface="Montserrat"/>
                <a:ea typeface="Montserrat"/>
                <a:cs typeface="Montserrat"/>
                <a:sym typeface="Montserrat"/>
              </a:rPr>
              <a:t>Content :</a:t>
            </a:r>
            <a:endParaRPr sz="4700" b="0" i="0" u="none" strike="noStrike" cap="none">
              <a:solidFill>
                <a:schemeClr val="lt1"/>
              </a:solidFill>
              <a:latin typeface="Montserrat"/>
              <a:ea typeface="Montserrat"/>
              <a:cs typeface="Montserrat"/>
              <a:sym typeface="Montserrat"/>
            </a:endParaRPr>
          </a:p>
        </p:txBody>
      </p:sp>
      <p:sp>
        <p:nvSpPr>
          <p:cNvPr id="40" name="Google Shape;40;p7"/>
          <p:cNvSpPr txBox="1"/>
          <p:nvPr/>
        </p:nvSpPr>
        <p:spPr>
          <a:xfrm>
            <a:off x="1155850" y="1926400"/>
            <a:ext cx="5547900" cy="30939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Tuple</a:t>
            </a:r>
            <a:endParaRPr sz="2100">
              <a:solidFill>
                <a:schemeClr val="lt1"/>
              </a:solidFill>
              <a:latin typeface="Montserrat"/>
              <a:ea typeface="Montserrat"/>
              <a:cs typeface="Montserrat"/>
              <a:sym typeface="Montserrat"/>
            </a:endParaRPr>
          </a:p>
          <a:p>
            <a:pPr marL="457200" marR="0" lvl="0" indent="-361950" algn="l" rtl="0">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Set</a:t>
            </a:r>
            <a:endParaRPr sz="2100">
              <a:solidFill>
                <a:schemeClr val="lt1"/>
              </a:solidFill>
              <a:latin typeface="Montserrat"/>
              <a:ea typeface="Montserrat"/>
              <a:cs typeface="Montserrat"/>
              <a:sym typeface="Montserrat"/>
            </a:endParaRPr>
          </a:p>
          <a:p>
            <a:pPr marL="457200" marR="0" lvl="0" indent="-361950" algn="l" rtl="0">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List</a:t>
            </a:r>
            <a:endParaRPr sz="2100">
              <a:solidFill>
                <a:schemeClr val="lt1"/>
              </a:solidFill>
              <a:latin typeface="Montserrat"/>
              <a:ea typeface="Montserrat"/>
              <a:cs typeface="Montserrat"/>
              <a:sym typeface="Montserrat"/>
            </a:endParaRPr>
          </a:p>
          <a:p>
            <a:pPr marL="457200" marR="0" lvl="0" indent="-361950" algn="l" rtl="0">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Dictionary</a:t>
            </a:r>
            <a:endParaRPr sz="2100">
              <a:solidFill>
                <a:schemeClr val="lt1"/>
              </a:solidFill>
              <a:latin typeface="Montserrat"/>
              <a:ea typeface="Montserrat"/>
              <a:cs typeface="Montserrat"/>
              <a:sym typeface="Montserrat"/>
            </a:endParaRPr>
          </a:p>
          <a:p>
            <a:pPr marL="457200" marR="0" lvl="0" indent="-361950" algn="l" rtl="0">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Exercises</a:t>
            </a:r>
            <a:endParaRPr sz="2100" b="0"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79" name="Google Shape;279;p3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80" name="Google Shape;280;p34"/>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30</a:t>
            </a:fld>
            <a:endParaRPr sz="1400" b="0" i="0" u="none" strike="noStrike" cap="none">
              <a:solidFill>
                <a:srgbClr val="4784B7"/>
              </a:solidFill>
              <a:latin typeface="Arial"/>
              <a:ea typeface="Arial"/>
              <a:cs typeface="Arial"/>
              <a:sym typeface="Arial"/>
            </a:endParaRPr>
          </a:p>
        </p:txBody>
      </p:sp>
      <p:sp>
        <p:nvSpPr>
          <p:cNvPr id="281" name="Google Shape;281;p34"/>
          <p:cNvSpPr txBox="1"/>
          <p:nvPr/>
        </p:nvSpPr>
        <p:spPr>
          <a:xfrm>
            <a:off x="1051925" y="1379800"/>
            <a:ext cx="9399000" cy="2493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Access List Elements :</a:t>
            </a:r>
            <a:endParaRPr sz="2300" b="1">
              <a:latin typeface="Montserrat"/>
              <a:ea typeface="Montserrat"/>
              <a:cs typeface="Montserrat"/>
              <a:sym typeface="Montserrat"/>
            </a:endParaRPr>
          </a:p>
          <a:p>
            <a:pPr marL="457200" lvl="0" indent="0" algn="l" rtl="0">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In Python, lists are ordered and each item in a list is associated with a number. The number is known as a list index.</a:t>
            </a:r>
            <a:endParaRPr sz="2100">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The index of the first element is 0, second element is 1 and so on. For example, </a:t>
            </a:r>
            <a:endParaRPr sz="2100">
              <a:latin typeface="Montserrat"/>
              <a:ea typeface="Montserrat"/>
              <a:cs typeface="Montserrat"/>
              <a:sym typeface="Montserrat"/>
            </a:endParaRPr>
          </a:p>
        </p:txBody>
      </p:sp>
      <p:pic>
        <p:nvPicPr>
          <p:cNvPr id="282" name="Google Shape;282;p34"/>
          <p:cNvPicPr preferRelativeResize="0"/>
          <p:nvPr/>
        </p:nvPicPr>
        <p:blipFill>
          <a:blip r:embed="rId4">
            <a:alphaModFix/>
          </a:blip>
          <a:stretch>
            <a:fillRect/>
          </a:stretch>
        </p:blipFill>
        <p:spPr>
          <a:xfrm>
            <a:off x="3650738" y="3483650"/>
            <a:ext cx="4911776" cy="2988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88" name="Google Shape;288;p3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89" name="Google Shape;289;p35"/>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31</a:t>
            </a:fld>
            <a:endParaRPr sz="1400" b="0" i="0" u="none" strike="noStrike" cap="none">
              <a:solidFill>
                <a:srgbClr val="4784B7"/>
              </a:solidFill>
              <a:latin typeface="Arial"/>
              <a:ea typeface="Arial"/>
              <a:cs typeface="Arial"/>
              <a:sym typeface="Arial"/>
            </a:endParaRPr>
          </a:p>
        </p:txBody>
      </p:sp>
      <p:pic>
        <p:nvPicPr>
          <p:cNvPr id="290" name="Google Shape;290;p35"/>
          <p:cNvPicPr preferRelativeResize="0"/>
          <p:nvPr/>
        </p:nvPicPr>
        <p:blipFill>
          <a:blip r:embed="rId4">
            <a:alphaModFix/>
          </a:blip>
          <a:stretch>
            <a:fillRect/>
          </a:stretch>
        </p:blipFill>
        <p:spPr>
          <a:xfrm>
            <a:off x="882911" y="3162875"/>
            <a:ext cx="9524526" cy="2228225"/>
          </a:xfrm>
          <a:prstGeom prst="rect">
            <a:avLst/>
          </a:prstGeom>
          <a:noFill/>
          <a:ln>
            <a:noFill/>
          </a:ln>
        </p:spPr>
      </p:pic>
      <p:sp>
        <p:nvSpPr>
          <p:cNvPr id="291" name="Google Shape;291;p35"/>
          <p:cNvSpPr txBox="1"/>
          <p:nvPr/>
        </p:nvSpPr>
        <p:spPr>
          <a:xfrm>
            <a:off x="1571050" y="1502750"/>
            <a:ext cx="7869000" cy="992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latin typeface="Montserrat"/>
                <a:ea typeface="Montserrat"/>
                <a:cs typeface="Montserrat"/>
                <a:sym typeface="Montserrat"/>
              </a:rPr>
              <a:t>In the above example, we have created a list named languages.</a:t>
            </a:r>
            <a:endParaRPr sz="21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297" name="Google Shape;297;p3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298" name="Google Shape;298;p36"/>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32</a:t>
            </a:fld>
            <a:endParaRPr sz="1400" b="0" i="0" u="none" strike="noStrike" cap="none">
              <a:solidFill>
                <a:srgbClr val="4784B7"/>
              </a:solidFill>
              <a:latin typeface="Arial"/>
              <a:ea typeface="Arial"/>
              <a:cs typeface="Arial"/>
              <a:sym typeface="Arial"/>
            </a:endParaRPr>
          </a:p>
        </p:txBody>
      </p:sp>
      <p:sp>
        <p:nvSpPr>
          <p:cNvPr id="299" name="Google Shape;299;p36"/>
          <p:cNvSpPr txBox="1"/>
          <p:nvPr/>
        </p:nvSpPr>
        <p:spPr>
          <a:xfrm>
            <a:off x="1115125" y="1258975"/>
            <a:ext cx="7869000" cy="2008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Negative Indexing in Python :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Python allows negative indexing for its sequences. The index of -1 refers to the last item, -2 to the second last item and so on.</a:t>
            </a:r>
            <a:endParaRPr sz="2300" b="1">
              <a:latin typeface="Montserrat"/>
              <a:ea typeface="Montserrat"/>
              <a:cs typeface="Montserrat"/>
              <a:sym typeface="Montserrat"/>
            </a:endParaRPr>
          </a:p>
        </p:txBody>
      </p:sp>
      <p:pic>
        <p:nvPicPr>
          <p:cNvPr id="300" name="Google Shape;300;p36"/>
          <p:cNvPicPr preferRelativeResize="0"/>
          <p:nvPr/>
        </p:nvPicPr>
        <p:blipFill>
          <a:blip r:embed="rId4">
            <a:alphaModFix/>
          </a:blip>
          <a:stretch>
            <a:fillRect/>
          </a:stretch>
        </p:blipFill>
        <p:spPr>
          <a:xfrm>
            <a:off x="3562400" y="3267775"/>
            <a:ext cx="5067190" cy="3082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06" name="Google Shape;306;p37"/>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07" name="Google Shape;307;p37"/>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33</a:t>
            </a:fld>
            <a:endParaRPr sz="1400" b="0" i="0" u="none" strike="noStrike" cap="none">
              <a:solidFill>
                <a:srgbClr val="4784B7"/>
              </a:solidFill>
              <a:latin typeface="Arial"/>
              <a:ea typeface="Arial"/>
              <a:cs typeface="Arial"/>
              <a:sym typeface="Arial"/>
            </a:endParaRPr>
          </a:p>
        </p:txBody>
      </p:sp>
      <p:sp>
        <p:nvSpPr>
          <p:cNvPr id="308" name="Google Shape;308;p37"/>
          <p:cNvSpPr txBox="1"/>
          <p:nvPr/>
        </p:nvSpPr>
        <p:spPr>
          <a:xfrm>
            <a:off x="1115125" y="1258975"/>
            <a:ext cx="7869000" cy="538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Negative Indexing in Python : </a:t>
            </a:r>
            <a:endParaRPr sz="2300" b="1">
              <a:latin typeface="Montserrat"/>
              <a:ea typeface="Montserrat"/>
              <a:cs typeface="Montserrat"/>
              <a:sym typeface="Montserrat"/>
            </a:endParaRPr>
          </a:p>
        </p:txBody>
      </p:sp>
      <p:pic>
        <p:nvPicPr>
          <p:cNvPr id="309" name="Google Shape;309;p37"/>
          <p:cNvPicPr preferRelativeResize="0"/>
          <p:nvPr/>
        </p:nvPicPr>
        <p:blipFill>
          <a:blip r:embed="rId4">
            <a:alphaModFix/>
          </a:blip>
          <a:stretch>
            <a:fillRect/>
          </a:stretch>
        </p:blipFill>
        <p:spPr>
          <a:xfrm>
            <a:off x="1578863" y="2349750"/>
            <a:ext cx="8569825" cy="2738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8"/>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15" name="Google Shape;315;p38"/>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16" name="Google Shape;316;p38"/>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34</a:t>
            </a:fld>
            <a:endParaRPr sz="1400" b="0" i="0" u="none" strike="noStrike" cap="none">
              <a:solidFill>
                <a:srgbClr val="4784B7"/>
              </a:solidFill>
              <a:latin typeface="Arial"/>
              <a:ea typeface="Arial"/>
              <a:cs typeface="Arial"/>
              <a:sym typeface="Arial"/>
            </a:endParaRPr>
          </a:p>
        </p:txBody>
      </p:sp>
      <p:sp>
        <p:nvSpPr>
          <p:cNvPr id="317" name="Google Shape;317;p38"/>
          <p:cNvSpPr txBox="1"/>
          <p:nvPr/>
        </p:nvSpPr>
        <p:spPr>
          <a:xfrm>
            <a:off x="773600" y="1270500"/>
            <a:ext cx="4089900" cy="3024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Slicing of a List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In Python, it is possible to access a portion of a list using the slicing operator  </a:t>
            </a:r>
            <a:r>
              <a:rPr lang="en-US" sz="2100" b="1">
                <a:latin typeface="Montserrat"/>
                <a:ea typeface="Montserrat"/>
                <a:cs typeface="Montserrat"/>
                <a:sym typeface="Montserrat"/>
              </a:rPr>
              <a:t>: </a:t>
            </a:r>
            <a:endParaRPr sz="21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For example,</a:t>
            </a:r>
            <a:endParaRPr sz="2100">
              <a:latin typeface="Montserrat"/>
              <a:ea typeface="Montserrat"/>
              <a:cs typeface="Montserrat"/>
              <a:sym typeface="Montserrat"/>
            </a:endParaRPr>
          </a:p>
        </p:txBody>
      </p:sp>
      <p:pic>
        <p:nvPicPr>
          <p:cNvPr id="318" name="Google Shape;318;p38"/>
          <p:cNvPicPr preferRelativeResize="0"/>
          <p:nvPr/>
        </p:nvPicPr>
        <p:blipFill>
          <a:blip r:embed="rId4">
            <a:alphaModFix/>
          </a:blip>
          <a:stretch>
            <a:fillRect/>
          </a:stretch>
        </p:blipFill>
        <p:spPr>
          <a:xfrm>
            <a:off x="5077017" y="1174875"/>
            <a:ext cx="5537859" cy="4805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9"/>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24" name="Google Shape;324;p39"/>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25" name="Google Shape;325;p39"/>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35</a:t>
            </a:fld>
            <a:endParaRPr sz="1400" b="0" i="0" u="none" strike="noStrike" cap="none">
              <a:solidFill>
                <a:srgbClr val="4784B7"/>
              </a:solidFill>
              <a:latin typeface="Arial"/>
              <a:ea typeface="Arial"/>
              <a:cs typeface="Arial"/>
              <a:sym typeface="Arial"/>
            </a:endParaRPr>
          </a:p>
        </p:txBody>
      </p:sp>
      <p:sp>
        <p:nvSpPr>
          <p:cNvPr id="326" name="Google Shape;326;p39"/>
          <p:cNvSpPr txBox="1"/>
          <p:nvPr/>
        </p:nvSpPr>
        <p:spPr>
          <a:xfrm>
            <a:off x="773600" y="1270500"/>
            <a:ext cx="9609000" cy="2055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Add Elements to a List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Lists are mutable (changeable). Meaning we can add and remove elements from a list.</a:t>
            </a:r>
            <a:endParaRPr sz="21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32" name="Google Shape;332;p40"/>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33" name="Google Shape;333;p40"/>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36</a:t>
            </a:fld>
            <a:endParaRPr sz="1400" b="0" i="0" u="none" strike="noStrike" cap="none">
              <a:solidFill>
                <a:srgbClr val="4784B7"/>
              </a:solidFill>
              <a:latin typeface="Arial"/>
              <a:ea typeface="Arial"/>
              <a:cs typeface="Arial"/>
              <a:sym typeface="Arial"/>
            </a:endParaRPr>
          </a:p>
        </p:txBody>
      </p:sp>
      <p:sp>
        <p:nvSpPr>
          <p:cNvPr id="334" name="Google Shape;334;p40"/>
          <p:cNvSpPr txBox="1"/>
          <p:nvPr/>
        </p:nvSpPr>
        <p:spPr>
          <a:xfrm>
            <a:off x="773600" y="1270500"/>
            <a:ext cx="9609000" cy="15237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SzPts val="2300"/>
              <a:buFont typeface="Montserrat"/>
              <a:buAutoNum type="arabicPeriod"/>
            </a:pPr>
            <a:r>
              <a:rPr lang="en-US" sz="2300" b="1">
                <a:latin typeface="Montserrat"/>
                <a:ea typeface="Montserrat"/>
                <a:cs typeface="Montserrat"/>
                <a:sym typeface="Montserrat"/>
              </a:rPr>
              <a:t>Using append()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The append() method adds an item at the end of the list. For example,</a:t>
            </a:r>
            <a:endParaRPr sz="2100">
              <a:latin typeface="Montserrat"/>
              <a:ea typeface="Montserrat"/>
              <a:cs typeface="Montserrat"/>
              <a:sym typeface="Montserrat"/>
            </a:endParaRPr>
          </a:p>
          <a:p>
            <a:pPr marL="0" lvl="0" indent="0" algn="l" rtl="0">
              <a:lnSpc>
                <a:spcPct val="150000"/>
              </a:lnSpc>
              <a:spcBef>
                <a:spcPts val="0"/>
              </a:spcBef>
              <a:spcAft>
                <a:spcPts val="0"/>
              </a:spcAft>
              <a:buNone/>
            </a:pPr>
            <a:endParaRPr sz="2100">
              <a:latin typeface="Montserrat"/>
              <a:ea typeface="Montserrat"/>
              <a:cs typeface="Montserrat"/>
              <a:sym typeface="Montserrat"/>
            </a:endParaRPr>
          </a:p>
        </p:txBody>
      </p:sp>
      <p:pic>
        <p:nvPicPr>
          <p:cNvPr id="335" name="Google Shape;335;p40"/>
          <p:cNvPicPr preferRelativeResize="0"/>
          <p:nvPr/>
        </p:nvPicPr>
        <p:blipFill>
          <a:blip r:embed="rId4">
            <a:alphaModFix/>
          </a:blip>
          <a:stretch>
            <a:fillRect/>
          </a:stretch>
        </p:blipFill>
        <p:spPr>
          <a:xfrm>
            <a:off x="3303900" y="2550425"/>
            <a:ext cx="4548390" cy="375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1"/>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41" name="Google Shape;341;p41"/>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42" name="Google Shape;342;p41"/>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37</a:t>
            </a:fld>
            <a:endParaRPr sz="1400" b="0" i="0" u="none" strike="noStrike" cap="none">
              <a:solidFill>
                <a:srgbClr val="4784B7"/>
              </a:solidFill>
              <a:latin typeface="Arial"/>
              <a:ea typeface="Arial"/>
              <a:cs typeface="Arial"/>
              <a:sym typeface="Arial"/>
            </a:endParaRPr>
          </a:p>
        </p:txBody>
      </p:sp>
      <p:sp>
        <p:nvSpPr>
          <p:cNvPr id="343" name="Google Shape;343;p41"/>
          <p:cNvSpPr txBox="1"/>
          <p:nvPr/>
        </p:nvSpPr>
        <p:spPr>
          <a:xfrm>
            <a:off x="773600" y="1270500"/>
            <a:ext cx="9609000" cy="1523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2.	Using extend()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We use the extend() method to add all the items of an iterable (list, tuple, string, dictionary, etc.) to the end of the list. For example,</a:t>
            </a:r>
            <a:endParaRPr sz="2100">
              <a:latin typeface="Montserrat"/>
              <a:ea typeface="Montserrat"/>
              <a:cs typeface="Montserrat"/>
              <a:sym typeface="Montserrat"/>
            </a:endParaRPr>
          </a:p>
        </p:txBody>
      </p:sp>
      <p:pic>
        <p:nvPicPr>
          <p:cNvPr id="344" name="Google Shape;344;p41"/>
          <p:cNvPicPr preferRelativeResize="0"/>
          <p:nvPr/>
        </p:nvPicPr>
        <p:blipFill>
          <a:blip r:embed="rId4">
            <a:alphaModFix/>
          </a:blip>
          <a:stretch>
            <a:fillRect/>
          </a:stretch>
        </p:blipFill>
        <p:spPr>
          <a:xfrm>
            <a:off x="2272075" y="2892625"/>
            <a:ext cx="6612052" cy="3676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2"/>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50" name="Google Shape;350;p4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51" name="Google Shape;351;p42"/>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38</a:t>
            </a:fld>
            <a:endParaRPr sz="1400" b="0" i="0" u="none" strike="noStrike" cap="none">
              <a:solidFill>
                <a:srgbClr val="4784B7"/>
              </a:solidFill>
              <a:latin typeface="Arial"/>
              <a:ea typeface="Arial"/>
              <a:cs typeface="Arial"/>
              <a:sym typeface="Arial"/>
            </a:endParaRPr>
          </a:p>
        </p:txBody>
      </p:sp>
      <p:sp>
        <p:nvSpPr>
          <p:cNvPr id="352" name="Google Shape;352;p42"/>
          <p:cNvSpPr txBox="1"/>
          <p:nvPr/>
        </p:nvSpPr>
        <p:spPr>
          <a:xfrm>
            <a:off x="773600" y="1270500"/>
            <a:ext cx="9609000" cy="1038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3.	Using insert()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We use the insert() method to add an element at the specified index.</a:t>
            </a:r>
            <a:endParaRPr sz="2100">
              <a:latin typeface="Montserrat"/>
              <a:ea typeface="Montserrat"/>
              <a:cs typeface="Montserrat"/>
              <a:sym typeface="Montserrat"/>
            </a:endParaRPr>
          </a:p>
        </p:txBody>
      </p:sp>
      <p:pic>
        <p:nvPicPr>
          <p:cNvPr id="353" name="Google Shape;353;p42"/>
          <p:cNvPicPr preferRelativeResize="0"/>
          <p:nvPr/>
        </p:nvPicPr>
        <p:blipFill>
          <a:blip r:embed="rId4">
            <a:alphaModFix/>
          </a:blip>
          <a:stretch>
            <a:fillRect/>
          </a:stretch>
        </p:blipFill>
        <p:spPr>
          <a:xfrm>
            <a:off x="2408500" y="2714650"/>
            <a:ext cx="7374998" cy="3335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3"/>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59" name="Google Shape;359;p4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60" name="Google Shape;360;p43"/>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39</a:t>
            </a:fld>
            <a:endParaRPr sz="1400" b="0" i="0" u="none" strike="noStrike" cap="none">
              <a:solidFill>
                <a:srgbClr val="4784B7"/>
              </a:solidFill>
              <a:latin typeface="Arial"/>
              <a:ea typeface="Arial"/>
              <a:cs typeface="Arial"/>
              <a:sym typeface="Arial"/>
            </a:endParaRPr>
          </a:p>
        </p:txBody>
      </p:sp>
      <p:sp>
        <p:nvSpPr>
          <p:cNvPr id="361" name="Google Shape;361;p43"/>
          <p:cNvSpPr txBox="1"/>
          <p:nvPr/>
        </p:nvSpPr>
        <p:spPr>
          <a:xfrm>
            <a:off x="773600" y="1270500"/>
            <a:ext cx="9609000" cy="2055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Change List Items :</a:t>
            </a:r>
            <a:endParaRPr sz="2300" b="1">
              <a:latin typeface="Montserrat"/>
              <a:ea typeface="Montserrat"/>
              <a:cs typeface="Montserrat"/>
              <a:sym typeface="Montserrat"/>
            </a:endParaRPr>
          </a:p>
          <a:p>
            <a:pPr marL="0" lvl="0" indent="0" algn="l" rtl="0">
              <a:lnSpc>
                <a:spcPct val="150000"/>
              </a:lnSpc>
              <a:spcBef>
                <a:spcPts val="0"/>
              </a:spcBef>
              <a:spcAft>
                <a:spcPts val="0"/>
              </a:spcAft>
              <a:buNone/>
            </a:pPr>
            <a:r>
              <a:rPr lang="en-US" sz="2100">
                <a:latin typeface="Montserrat"/>
                <a:ea typeface="Montserrat"/>
                <a:cs typeface="Montserrat"/>
                <a:sym typeface="Montserrat"/>
              </a:rPr>
              <a:t>Python lists are mutable. Meaning lists are changeable. And we can change items of a list by assigning new values using the</a:t>
            </a:r>
            <a:r>
              <a:rPr lang="en-US" sz="2300" b="1">
                <a:latin typeface="Montserrat"/>
                <a:ea typeface="Montserrat"/>
                <a:cs typeface="Montserrat"/>
                <a:sym typeface="Montserrat"/>
              </a:rPr>
              <a:t> =</a:t>
            </a:r>
            <a:r>
              <a:rPr lang="en-US" sz="2100">
                <a:latin typeface="Montserrat"/>
                <a:ea typeface="Montserrat"/>
                <a:cs typeface="Montserrat"/>
                <a:sym typeface="Montserrat"/>
              </a:rPr>
              <a:t> operator. For example,</a:t>
            </a:r>
            <a:endParaRPr sz="2100">
              <a:latin typeface="Montserrat"/>
              <a:ea typeface="Montserrat"/>
              <a:cs typeface="Montserrat"/>
              <a:sym typeface="Montserrat"/>
            </a:endParaRPr>
          </a:p>
        </p:txBody>
      </p:sp>
      <p:pic>
        <p:nvPicPr>
          <p:cNvPr id="362" name="Google Shape;362;p43"/>
          <p:cNvPicPr preferRelativeResize="0"/>
          <p:nvPr/>
        </p:nvPicPr>
        <p:blipFill>
          <a:blip r:embed="rId4">
            <a:alphaModFix/>
          </a:blip>
          <a:stretch>
            <a:fillRect/>
          </a:stretch>
        </p:blipFill>
        <p:spPr>
          <a:xfrm>
            <a:off x="2777375" y="3244050"/>
            <a:ext cx="6637242" cy="322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pic>
        <p:nvPicPr>
          <p:cNvPr id="45" name="Google Shape;45;p8"/>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46" name="Google Shape;46;p8"/>
          <p:cNvSpPr txBox="1"/>
          <p:nvPr/>
        </p:nvSpPr>
        <p:spPr>
          <a:xfrm>
            <a:off x="3848675" y="2468825"/>
            <a:ext cx="4351800" cy="161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4600" b="1">
                <a:solidFill>
                  <a:schemeClr val="lt1"/>
                </a:solidFill>
                <a:latin typeface="Montserrat"/>
                <a:ea typeface="Montserrat"/>
                <a:cs typeface="Montserrat"/>
                <a:sym typeface="Montserrat"/>
              </a:rPr>
              <a:t>Tuples in Python</a:t>
            </a:r>
            <a:endParaRPr sz="4600" b="1" i="0" u="none" strike="noStrike" cap="none">
              <a:solidFill>
                <a:schemeClr val="lt1"/>
              </a:solidFill>
              <a:latin typeface="Montserrat"/>
              <a:ea typeface="Montserrat"/>
              <a:cs typeface="Montserrat"/>
              <a:sym typeface="Montserrat"/>
            </a:endParaRPr>
          </a:p>
        </p:txBody>
      </p:sp>
      <p:sp>
        <p:nvSpPr>
          <p:cNvPr id="47" name="Google Shape;47;p8"/>
          <p:cNvSpPr/>
          <p:nvPr/>
        </p:nvSpPr>
        <p:spPr>
          <a:xfrm>
            <a:off x="1190200" y="2182050"/>
            <a:ext cx="2493900" cy="24939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8"/>
          <p:cNvSpPr txBox="1"/>
          <p:nvPr/>
        </p:nvSpPr>
        <p:spPr>
          <a:xfrm>
            <a:off x="1512550" y="2544000"/>
            <a:ext cx="1849200" cy="177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10900" b="0" i="0" u="none" strike="noStrike" cap="none">
                <a:solidFill>
                  <a:srgbClr val="4784B7"/>
                </a:solidFill>
                <a:latin typeface="Nunito Black"/>
                <a:ea typeface="Nunito Black"/>
                <a:cs typeface="Nunito Black"/>
                <a:sym typeface="Nunito Black"/>
              </a:rPr>
              <a:t>01</a:t>
            </a:r>
            <a:endParaRPr sz="10900" b="0" i="0" u="none" strike="noStrike" cap="none">
              <a:solidFill>
                <a:srgbClr val="4784B7"/>
              </a:solidFill>
              <a:latin typeface="Nunito Black"/>
              <a:ea typeface="Nunito Black"/>
              <a:cs typeface="Nunito Black"/>
              <a:sym typeface="Nuni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4"/>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68" name="Google Shape;368;p4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69" name="Google Shape;369;p44"/>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40</a:t>
            </a:fld>
            <a:endParaRPr sz="1400" b="0" i="0" u="none" strike="noStrike" cap="none">
              <a:solidFill>
                <a:srgbClr val="4784B7"/>
              </a:solidFill>
              <a:latin typeface="Arial"/>
              <a:ea typeface="Arial"/>
              <a:cs typeface="Arial"/>
              <a:sym typeface="Arial"/>
            </a:endParaRPr>
          </a:p>
        </p:txBody>
      </p:sp>
      <p:sp>
        <p:nvSpPr>
          <p:cNvPr id="370" name="Google Shape;370;p44"/>
          <p:cNvSpPr txBox="1"/>
          <p:nvPr/>
        </p:nvSpPr>
        <p:spPr>
          <a:xfrm>
            <a:off x="787250" y="1106575"/>
            <a:ext cx="9609000" cy="2008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300" b="1">
                <a:latin typeface="Montserrat"/>
                <a:ea typeface="Montserrat"/>
                <a:cs typeface="Montserrat"/>
                <a:sym typeface="Montserrat"/>
              </a:rPr>
              <a:t>Remove an Item From a List :</a:t>
            </a:r>
            <a:endParaRPr sz="2300" b="1">
              <a:latin typeface="Montserrat"/>
              <a:ea typeface="Montserrat"/>
              <a:cs typeface="Montserrat"/>
              <a:sym typeface="Montserrat"/>
            </a:endParaRPr>
          </a:p>
          <a:p>
            <a:pPr marL="457200" lvl="0" indent="-361950" algn="l" rtl="0">
              <a:lnSpc>
                <a:spcPct val="150000"/>
              </a:lnSpc>
              <a:spcBef>
                <a:spcPts val="0"/>
              </a:spcBef>
              <a:spcAft>
                <a:spcPts val="0"/>
              </a:spcAft>
              <a:buSzPts val="2100"/>
              <a:buFont typeface="Montserrat"/>
              <a:buAutoNum type="arabicPeriod"/>
            </a:pPr>
            <a:r>
              <a:rPr lang="en-US" sz="2100">
                <a:latin typeface="Montserrat"/>
                <a:ea typeface="Montserrat"/>
                <a:cs typeface="Montserrat"/>
                <a:sym typeface="Montserrat"/>
              </a:rPr>
              <a:t>Using </a:t>
            </a:r>
            <a:r>
              <a:rPr lang="en-US" sz="2100" b="1">
                <a:latin typeface="Montserrat"/>
                <a:ea typeface="Montserrat"/>
                <a:cs typeface="Montserrat"/>
                <a:sym typeface="Montserrat"/>
              </a:rPr>
              <a:t>del </a:t>
            </a:r>
            <a:r>
              <a:rPr lang="en-US" sz="2100">
                <a:latin typeface="Montserrat"/>
                <a:ea typeface="Montserrat"/>
                <a:cs typeface="Montserrat"/>
                <a:sym typeface="Montserrat"/>
              </a:rPr>
              <a:t>Statement :</a:t>
            </a:r>
            <a:endParaRPr sz="2100">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In Python we can use the </a:t>
            </a:r>
            <a:r>
              <a:rPr lang="en-US" sz="2100" b="1">
                <a:solidFill>
                  <a:srgbClr val="4784B7"/>
                </a:solidFill>
                <a:latin typeface="Montserrat"/>
                <a:ea typeface="Montserrat"/>
                <a:cs typeface="Montserrat"/>
                <a:sym typeface="Montserrat"/>
              </a:rPr>
              <a:t>del</a:t>
            </a:r>
            <a:r>
              <a:rPr lang="en-US" sz="2100">
                <a:latin typeface="Montserrat"/>
                <a:ea typeface="Montserrat"/>
                <a:cs typeface="Montserrat"/>
                <a:sym typeface="Montserrat"/>
              </a:rPr>
              <a:t> statement to remove one or more items from a list. For example,</a:t>
            </a:r>
            <a:endParaRPr sz="2100">
              <a:latin typeface="Montserrat"/>
              <a:ea typeface="Montserrat"/>
              <a:cs typeface="Montserrat"/>
              <a:sym typeface="Montserrat"/>
            </a:endParaRPr>
          </a:p>
        </p:txBody>
      </p:sp>
      <p:pic>
        <p:nvPicPr>
          <p:cNvPr id="371" name="Google Shape;371;p44"/>
          <p:cNvPicPr preferRelativeResize="0"/>
          <p:nvPr/>
        </p:nvPicPr>
        <p:blipFill>
          <a:blip r:embed="rId4">
            <a:alphaModFix/>
          </a:blip>
          <a:stretch>
            <a:fillRect/>
          </a:stretch>
        </p:blipFill>
        <p:spPr>
          <a:xfrm>
            <a:off x="3252300" y="3186500"/>
            <a:ext cx="5687398" cy="3324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5"/>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77" name="Google Shape;377;p4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78" name="Google Shape;378;p45"/>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41</a:t>
            </a:fld>
            <a:endParaRPr sz="1400" b="0" i="0" u="none" strike="noStrike" cap="none">
              <a:solidFill>
                <a:srgbClr val="4784B7"/>
              </a:solidFill>
              <a:latin typeface="Arial"/>
              <a:ea typeface="Arial"/>
              <a:cs typeface="Arial"/>
              <a:sym typeface="Arial"/>
            </a:endParaRPr>
          </a:p>
        </p:txBody>
      </p:sp>
      <p:sp>
        <p:nvSpPr>
          <p:cNvPr id="379" name="Google Shape;379;p45"/>
          <p:cNvSpPr txBox="1"/>
          <p:nvPr/>
        </p:nvSpPr>
        <p:spPr>
          <a:xfrm>
            <a:off x="787250" y="1106575"/>
            <a:ext cx="9609000" cy="1477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latin typeface="Montserrat"/>
                <a:ea typeface="Montserrat"/>
                <a:cs typeface="Montserrat"/>
                <a:sym typeface="Montserrat"/>
              </a:rPr>
              <a:t>2.	Using </a:t>
            </a:r>
            <a:r>
              <a:rPr lang="en-US" sz="2100" b="1">
                <a:latin typeface="Montserrat"/>
                <a:ea typeface="Montserrat"/>
                <a:cs typeface="Montserrat"/>
                <a:sym typeface="Montserrat"/>
              </a:rPr>
              <a:t>remove </a:t>
            </a:r>
            <a:r>
              <a:rPr lang="en-US" sz="2100">
                <a:latin typeface="Montserrat"/>
                <a:ea typeface="Montserrat"/>
                <a:cs typeface="Montserrat"/>
                <a:sym typeface="Montserrat"/>
              </a:rPr>
              <a:t>Statement :</a:t>
            </a:r>
            <a:endParaRPr sz="2100">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can also use the </a:t>
            </a:r>
            <a:r>
              <a:rPr lang="en-US" sz="2100" b="1">
                <a:solidFill>
                  <a:srgbClr val="4784B7"/>
                </a:solidFill>
                <a:latin typeface="Montserrat"/>
                <a:ea typeface="Montserrat"/>
                <a:cs typeface="Montserrat"/>
                <a:sym typeface="Montserrat"/>
              </a:rPr>
              <a:t>remove()</a:t>
            </a:r>
            <a:r>
              <a:rPr lang="en-US" sz="2100">
                <a:latin typeface="Montserrat"/>
                <a:ea typeface="Montserrat"/>
                <a:cs typeface="Montserrat"/>
                <a:sym typeface="Montserrat"/>
              </a:rPr>
              <a:t> method to delete a list item. For example,</a:t>
            </a:r>
            <a:endParaRPr sz="2100">
              <a:latin typeface="Montserrat"/>
              <a:ea typeface="Montserrat"/>
              <a:cs typeface="Montserrat"/>
              <a:sym typeface="Montserrat"/>
            </a:endParaRPr>
          </a:p>
        </p:txBody>
      </p:sp>
      <p:pic>
        <p:nvPicPr>
          <p:cNvPr id="380" name="Google Shape;380;p45"/>
          <p:cNvPicPr preferRelativeResize="0"/>
          <p:nvPr/>
        </p:nvPicPr>
        <p:blipFill>
          <a:blip r:embed="rId4">
            <a:alphaModFix/>
          </a:blip>
          <a:stretch>
            <a:fillRect/>
          </a:stretch>
        </p:blipFill>
        <p:spPr>
          <a:xfrm>
            <a:off x="1555513" y="2750150"/>
            <a:ext cx="9080975" cy="3183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3</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Lists in python</a:t>
            </a:r>
            <a:endParaRPr sz="2400" b="1" i="0" u="none" strike="noStrike" cap="none">
              <a:solidFill>
                <a:srgbClr val="FAAF40"/>
              </a:solidFill>
              <a:latin typeface="Montserrat"/>
              <a:ea typeface="Montserrat"/>
              <a:cs typeface="Montserrat"/>
              <a:sym typeface="Montserrat"/>
            </a:endParaRPr>
          </a:p>
        </p:txBody>
      </p:sp>
      <p:pic>
        <p:nvPicPr>
          <p:cNvPr id="386" name="Google Shape;386;p4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387" name="Google Shape;387;p46"/>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42</a:t>
            </a:fld>
            <a:endParaRPr sz="1400" b="0" i="0" u="none" strike="noStrike" cap="none">
              <a:solidFill>
                <a:srgbClr val="4784B7"/>
              </a:solidFill>
              <a:latin typeface="Arial"/>
              <a:ea typeface="Arial"/>
              <a:cs typeface="Arial"/>
              <a:sym typeface="Arial"/>
            </a:endParaRPr>
          </a:p>
        </p:txBody>
      </p:sp>
      <p:sp>
        <p:nvSpPr>
          <p:cNvPr id="388" name="Google Shape;388;p46"/>
          <p:cNvSpPr txBox="1"/>
          <p:nvPr/>
        </p:nvSpPr>
        <p:spPr>
          <a:xfrm>
            <a:off x="787250" y="1106575"/>
            <a:ext cx="9609000" cy="5388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List Methods :</a:t>
            </a:r>
            <a:endParaRPr sz="2300" b="1">
              <a:latin typeface="Montserrat"/>
              <a:ea typeface="Montserrat"/>
              <a:cs typeface="Montserrat"/>
              <a:sym typeface="Montserrat"/>
            </a:endParaRPr>
          </a:p>
        </p:txBody>
      </p:sp>
      <p:pic>
        <p:nvPicPr>
          <p:cNvPr id="389" name="Google Shape;389;p46"/>
          <p:cNvPicPr preferRelativeResize="0"/>
          <p:nvPr/>
        </p:nvPicPr>
        <p:blipFill>
          <a:blip r:embed="rId4">
            <a:alphaModFix/>
          </a:blip>
          <a:stretch>
            <a:fillRect/>
          </a:stretch>
        </p:blipFill>
        <p:spPr>
          <a:xfrm>
            <a:off x="3636050" y="1035450"/>
            <a:ext cx="6142609" cy="5246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47"/>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395" name="Google Shape;395;p47"/>
          <p:cNvSpPr txBox="1"/>
          <p:nvPr/>
        </p:nvSpPr>
        <p:spPr>
          <a:xfrm>
            <a:off x="3848675" y="2468825"/>
            <a:ext cx="4351800" cy="1614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4600" b="1">
                <a:solidFill>
                  <a:schemeClr val="lt1"/>
                </a:solidFill>
                <a:latin typeface="Montserrat"/>
                <a:ea typeface="Montserrat"/>
                <a:cs typeface="Montserrat"/>
                <a:sym typeface="Montserrat"/>
              </a:rPr>
              <a:t>Dictionaries</a:t>
            </a:r>
            <a:endParaRPr sz="4600" b="1">
              <a:solidFill>
                <a:schemeClr val="lt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4600" b="1">
                <a:solidFill>
                  <a:schemeClr val="lt1"/>
                </a:solidFill>
                <a:latin typeface="Montserrat"/>
                <a:ea typeface="Montserrat"/>
                <a:cs typeface="Montserrat"/>
                <a:sym typeface="Montserrat"/>
              </a:rPr>
              <a:t>in Python</a:t>
            </a:r>
            <a:endParaRPr sz="4600" b="1" i="0" u="none" strike="noStrike" cap="none">
              <a:solidFill>
                <a:schemeClr val="lt1"/>
              </a:solidFill>
              <a:latin typeface="Montserrat"/>
              <a:ea typeface="Montserrat"/>
              <a:cs typeface="Montserrat"/>
              <a:sym typeface="Montserrat"/>
            </a:endParaRPr>
          </a:p>
        </p:txBody>
      </p:sp>
      <p:sp>
        <p:nvSpPr>
          <p:cNvPr id="396" name="Google Shape;396;p47"/>
          <p:cNvSpPr/>
          <p:nvPr/>
        </p:nvSpPr>
        <p:spPr>
          <a:xfrm>
            <a:off x="1190200" y="2182050"/>
            <a:ext cx="2493900" cy="24939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7"/>
          <p:cNvSpPr txBox="1"/>
          <p:nvPr/>
        </p:nvSpPr>
        <p:spPr>
          <a:xfrm>
            <a:off x="1512550" y="2544000"/>
            <a:ext cx="1849200" cy="177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10900" b="0" i="0" u="none" strike="noStrike" cap="non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4</a:t>
            </a:r>
            <a:endParaRPr sz="10900" b="0" i="0" u="none" strike="noStrike" cap="none">
              <a:solidFill>
                <a:srgbClr val="4784B7"/>
              </a:solidFill>
              <a:latin typeface="Nunito Black"/>
              <a:ea typeface="Nunito Black"/>
              <a:cs typeface="Nunito Black"/>
              <a:sym typeface="Nunito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8"/>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03" name="Google Shape;403;p48"/>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04" name="Google Shape;404;p48"/>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44</a:t>
            </a:fld>
            <a:endParaRPr sz="1400" b="0" i="0" u="none" strike="noStrike" cap="none">
              <a:solidFill>
                <a:srgbClr val="4784B7"/>
              </a:solidFill>
              <a:latin typeface="Arial"/>
              <a:ea typeface="Arial"/>
              <a:cs typeface="Arial"/>
              <a:sym typeface="Arial"/>
            </a:endParaRPr>
          </a:p>
        </p:txBody>
      </p:sp>
      <p:sp>
        <p:nvSpPr>
          <p:cNvPr id="405" name="Google Shape;405;p48"/>
          <p:cNvSpPr txBox="1"/>
          <p:nvPr/>
        </p:nvSpPr>
        <p:spPr>
          <a:xfrm>
            <a:off x="787250" y="1106575"/>
            <a:ext cx="9609000" cy="10698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In Python, a dictionary is a collection that allows us to store data in key-value pairs.</a:t>
            </a:r>
            <a:endParaRPr sz="2300" b="1">
              <a:latin typeface="Montserrat"/>
              <a:ea typeface="Montserrat"/>
              <a:cs typeface="Montserrat"/>
              <a:sym typeface="Montserrat"/>
            </a:endParaRPr>
          </a:p>
        </p:txBody>
      </p:sp>
      <p:pic>
        <p:nvPicPr>
          <p:cNvPr id="406" name="Google Shape;406;p48"/>
          <p:cNvPicPr preferRelativeResize="0"/>
          <p:nvPr/>
        </p:nvPicPr>
        <p:blipFill>
          <a:blip r:embed="rId4">
            <a:alphaModFix/>
          </a:blip>
          <a:stretch>
            <a:fillRect/>
          </a:stretch>
        </p:blipFill>
        <p:spPr>
          <a:xfrm>
            <a:off x="3226200" y="2451725"/>
            <a:ext cx="5962650" cy="367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12" name="Google Shape;412;p49"/>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13" name="Google Shape;413;p49"/>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45</a:t>
            </a:fld>
            <a:endParaRPr sz="1400" b="0" i="0" u="none" strike="noStrike" cap="none">
              <a:solidFill>
                <a:srgbClr val="4784B7"/>
              </a:solidFill>
              <a:latin typeface="Arial"/>
              <a:ea typeface="Arial"/>
              <a:cs typeface="Arial"/>
              <a:sym typeface="Arial"/>
            </a:endParaRPr>
          </a:p>
        </p:txBody>
      </p:sp>
      <p:sp>
        <p:nvSpPr>
          <p:cNvPr id="414" name="Google Shape;414;p49"/>
          <p:cNvSpPr txBox="1"/>
          <p:nvPr/>
        </p:nvSpPr>
        <p:spPr>
          <a:xfrm>
            <a:off x="787250" y="1106575"/>
            <a:ext cx="9609000" cy="15546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Create a Dictionary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create dictionaries by placing key:value pairs inside curly brackets </a:t>
            </a:r>
            <a:r>
              <a:rPr lang="en-US" sz="2300" b="1">
                <a:latin typeface="Montserrat"/>
                <a:ea typeface="Montserrat"/>
                <a:cs typeface="Montserrat"/>
                <a:sym typeface="Montserrat"/>
              </a:rPr>
              <a:t>{}</a:t>
            </a:r>
            <a:r>
              <a:rPr lang="en-US" sz="2100">
                <a:latin typeface="Montserrat"/>
                <a:ea typeface="Montserrat"/>
                <a:cs typeface="Montserrat"/>
                <a:sym typeface="Montserrat"/>
              </a:rPr>
              <a:t>, separated by commas. For example,</a:t>
            </a:r>
            <a:endParaRPr sz="2100">
              <a:latin typeface="Montserrat"/>
              <a:ea typeface="Montserrat"/>
              <a:cs typeface="Montserrat"/>
              <a:sym typeface="Montserrat"/>
            </a:endParaRPr>
          </a:p>
        </p:txBody>
      </p:sp>
      <p:pic>
        <p:nvPicPr>
          <p:cNvPr id="415" name="Google Shape;415;p49"/>
          <p:cNvPicPr preferRelativeResize="0"/>
          <p:nvPr/>
        </p:nvPicPr>
        <p:blipFill>
          <a:blip r:embed="rId4">
            <a:alphaModFix/>
          </a:blip>
          <a:stretch>
            <a:fillRect/>
          </a:stretch>
        </p:blipFill>
        <p:spPr>
          <a:xfrm>
            <a:off x="3636050" y="2661175"/>
            <a:ext cx="4371393" cy="38920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0"/>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21" name="Google Shape;421;p50"/>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22" name="Google Shape;422;p50"/>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46</a:t>
            </a:fld>
            <a:endParaRPr sz="1400" b="0" i="0" u="none" strike="noStrike" cap="none">
              <a:solidFill>
                <a:srgbClr val="4784B7"/>
              </a:solidFill>
              <a:latin typeface="Arial"/>
              <a:ea typeface="Arial"/>
              <a:cs typeface="Arial"/>
              <a:sym typeface="Arial"/>
            </a:endParaRPr>
          </a:p>
        </p:txBody>
      </p:sp>
      <p:sp>
        <p:nvSpPr>
          <p:cNvPr id="423" name="Google Shape;423;p50"/>
          <p:cNvSpPr txBox="1"/>
          <p:nvPr/>
        </p:nvSpPr>
        <p:spPr>
          <a:xfrm>
            <a:off x="787250" y="1106575"/>
            <a:ext cx="9609000" cy="15546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Create a Dictionary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create dictionaries by placing key:value pairs inside curly brackets </a:t>
            </a:r>
            <a:r>
              <a:rPr lang="en-US" sz="2300" b="1">
                <a:latin typeface="Montserrat"/>
                <a:ea typeface="Montserrat"/>
                <a:cs typeface="Montserrat"/>
                <a:sym typeface="Montserrat"/>
              </a:rPr>
              <a:t>{}</a:t>
            </a:r>
            <a:r>
              <a:rPr lang="en-US" sz="2100">
                <a:latin typeface="Montserrat"/>
                <a:ea typeface="Montserrat"/>
                <a:cs typeface="Montserrat"/>
                <a:sym typeface="Montserrat"/>
              </a:rPr>
              <a:t>, separated by commas. For example,</a:t>
            </a:r>
            <a:endParaRPr sz="2100">
              <a:latin typeface="Montserrat"/>
              <a:ea typeface="Montserrat"/>
              <a:cs typeface="Montserrat"/>
              <a:sym typeface="Montserrat"/>
            </a:endParaRPr>
          </a:p>
        </p:txBody>
      </p:sp>
      <p:pic>
        <p:nvPicPr>
          <p:cNvPr id="424" name="Google Shape;424;p50"/>
          <p:cNvPicPr preferRelativeResize="0"/>
          <p:nvPr/>
        </p:nvPicPr>
        <p:blipFill>
          <a:blip r:embed="rId4">
            <a:alphaModFix/>
          </a:blip>
          <a:stretch>
            <a:fillRect/>
          </a:stretch>
        </p:blipFill>
        <p:spPr>
          <a:xfrm>
            <a:off x="3636050" y="2661175"/>
            <a:ext cx="4371393" cy="38920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1"/>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30" name="Google Shape;430;p51"/>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31" name="Google Shape;431;p51"/>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47</a:t>
            </a:fld>
            <a:endParaRPr sz="1400" b="0" i="0" u="none" strike="noStrike" cap="none">
              <a:solidFill>
                <a:srgbClr val="4784B7"/>
              </a:solidFill>
              <a:latin typeface="Arial"/>
              <a:ea typeface="Arial"/>
              <a:cs typeface="Arial"/>
              <a:sym typeface="Arial"/>
            </a:endParaRPr>
          </a:p>
        </p:txBody>
      </p:sp>
      <p:sp>
        <p:nvSpPr>
          <p:cNvPr id="432" name="Google Shape;432;p51"/>
          <p:cNvSpPr txBox="1"/>
          <p:nvPr/>
        </p:nvSpPr>
        <p:spPr>
          <a:xfrm>
            <a:off x="787250" y="1106575"/>
            <a:ext cx="4595400" cy="34632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Note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Dictionary keys must be immutable, such as tuples, strings, integers, etc. We cannot use mutable (changeable) objects such as lists as keys.</a:t>
            </a:r>
            <a:endParaRPr sz="2100">
              <a:latin typeface="Montserrat"/>
              <a:ea typeface="Montserrat"/>
              <a:cs typeface="Montserrat"/>
              <a:sym typeface="Montserrat"/>
            </a:endParaRPr>
          </a:p>
        </p:txBody>
      </p:sp>
      <p:pic>
        <p:nvPicPr>
          <p:cNvPr id="433" name="Google Shape;433;p51"/>
          <p:cNvPicPr preferRelativeResize="0"/>
          <p:nvPr/>
        </p:nvPicPr>
        <p:blipFill>
          <a:blip r:embed="rId4">
            <a:alphaModFix/>
          </a:blip>
          <a:stretch>
            <a:fillRect/>
          </a:stretch>
        </p:blipFill>
        <p:spPr>
          <a:xfrm>
            <a:off x="5671575" y="1106575"/>
            <a:ext cx="4444725" cy="484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2"/>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39" name="Google Shape;439;p5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40" name="Google Shape;440;p52"/>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48</a:t>
            </a:fld>
            <a:endParaRPr sz="1400" b="0" i="0" u="none" strike="noStrike" cap="none">
              <a:solidFill>
                <a:srgbClr val="4784B7"/>
              </a:solidFill>
              <a:latin typeface="Arial"/>
              <a:ea typeface="Arial"/>
              <a:cs typeface="Arial"/>
              <a:sym typeface="Arial"/>
            </a:endParaRPr>
          </a:p>
        </p:txBody>
      </p:sp>
      <p:sp>
        <p:nvSpPr>
          <p:cNvPr id="441" name="Google Shape;441;p52"/>
          <p:cNvSpPr txBox="1"/>
          <p:nvPr/>
        </p:nvSpPr>
        <p:spPr>
          <a:xfrm>
            <a:off x="759925" y="1352475"/>
            <a:ext cx="10374000" cy="10698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Python Dictionary Length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can get the size of a dictionary by using the </a:t>
            </a:r>
            <a:r>
              <a:rPr lang="en-US" sz="2300" b="1">
                <a:latin typeface="Montserrat"/>
                <a:ea typeface="Montserrat"/>
                <a:cs typeface="Montserrat"/>
                <a:sym typeface="Montserrat"/>
              </a:rPr>
              <a:t>len()</a:t>
            </a:r>
            <a:r>
              <a:rPr lang="en-US" sz="2100">
                <a:latin typeface="Montserrat"/>
                <a:ea typeface="Montserrat"/>
                <a:cs typeface="Montserrat"/>
                <a:sym typeface="Montserrat"/>
              </a:rPr>
              <a:t> function.</a:t>
            </a:r>
            <a:endParaRPr sz="2100">
              <a:latin typeface="Montserrat"/>
              <a:ea typeface="Montserrat"/>
              <a:cs typeface="Montserrat"/>
              <a:sym typeface="Montserrat"/>
            </a:endParaRPr>
          </a:p>
        </p:txBody>
      </p:sp>
      <p:pic>
        <p:nvPicPr>
          <p:cNvPr id="442" name="Google Shape;442;p52"/>
          <p:cNvPicPr preferRelativeResize="0"/>
          <p:nvPr/>
        </p:nvPicPr>
        <p:blipFill>
          <a:blip r:embed="rId4">
            <a:alphaModFix/>
          </a:blip>
          <a:stretch>
            <a:fillRect/>
          </a:stretch>
        </p:blipFill>
        <p:spPr>
          <a:xfrm>
            <a:off x="2679750" y="2422275"/>
            <a:ext cx="6212911" cy="4130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3"/>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48" name="Google Shape;448;p5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49" name="Google Shape;449;p53"/>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49</a:t>
            </a:fld>
            <a:endParaRPr sz="1400" b="0" i="0" u="none" strike="noStrike" cap="none">
              <a:solidFill>
                <a:srgbClr val="4784B7"/>
              </a:solidFill>
              <a:latin typeface="Arial"/>
              <a:ea typeface="Arial"/>
              <a:cs typeface="Arial"/>
              <a:sym typeface="Arial"/>
            </a:endParaRPr>
          </a:p>
        </p:txBody>
      </p:sp>
      <p:sp>
        <p:nvSpPr>
          <p:cNvPr id="450" name="Google Shape;450;p53"/>
          <p:cNvSpPr txBox="1"/>
          <p:nvPr/>
        </p:nvSpPr>
        <p:spPr>
          <a:xfrm>
            <a:off x="759925" y="1352475"/>
            <a:ext cx="10374000" cy="15237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Access Dictionary Items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can access the value of a dictionary item by placing the key inside square brackets.</a:t>
            </a:r>
            <a:endParaRPr sz="2100">
              <a:latin typeface="Montserrat"/>
              <a:ea typeface="Montserrat"/>
              <a:cs typeface="Montserrat"/>
              <a:sym typeface="Montserrat"/>
            </a:endParaRPr>
          </a:p>
        </p:txBody>
      </p:sp>
      <p:pic>
        <p:nvPicPr>
          <p:cNvPr id="451" name="Google Shape;451;p53"/>
          <p:cNvPicPr preferRelativeResize="0"/>
          <p:nvPr/>
        </p:nvPicPr>
        <p:blipFill>
          <a:blip r:embed="rId4">
            <a:alphaModFix/>
          </a:blip>
          <a:stretch>
            <a:fillRect/>
          </a:stretch>
        </p:blipFill>
        <p:spPr>
          <a:xfrm>
            <a:off x="2360613" y="2876175"/>
            <a:ext cx="7470781" cy="367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54" name="Google Shape;54;p9"/>
          <p:cNvPicPr preferRelativeResize="0"/>
          <p:nvPr/>
        </p:nvPicPr>
        <p:blipFill rotWithShape="1">
          <a:blip r:embed="rId3">
            <a:alphaModFix/>
          </a:blip>
          <a:srcRect l="376" r="377"/>
          <a:stretch/>
        </p:blipFill>
        <p:spPr>
          <a:xfrm>
            <a:off x="508600" y="426300"/>
            <a:ext cx="606525" cy="609150"/>
          </a:xfrm>
          <a:prstGeom prst="rect">
            <a:avLst/>
          </a:prstGeom>
          <a:noFill/>
          <a:ln>
            <a:noFill/>
          </a:ln>
        </p:spPr>
      </p:pic>
      <p:sp>
        <p:nvSpPr>
          <p:cNvPr id="55" name="Google Shape;55;p9"/>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a:t>
            </a:fld>
            <a:endParaRPr sz="1400" b="0" i="0" u="none" strike="noStrike" cap="none">
              <a:solidFill>
                <a:srgbClr val="4784B7"/>
              </a:solidFill>
              <a:latin typeface="Arial"/>
              <a:ea typeface="Arial"/>
              <a:cs typeface="Arial"/>
              <a:sym typeface="Arial"/>
            </a:endParaRPr>
          </a:p>
        </p:txBody>
      </p:sp>
      <p:sp>
        <p:nvSpPr>
          <p:cNvPr id="56" name="Google Shape;56;p9"/>
          <p:cNvSpPr txBox="1"/>
          <p:nvPr/>
        </p:nvSpPr>
        <p:spPr>
          <a:xfrm>
            <a:off x="1214400" y="1832100"/>
            <a:ext cx="4455000" cy="2662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Tuples are immutable ordered sequences of elements. So, their content cannot be changed after they are created.</a:t>
            </a:r>
            <a:endParaRPr sz="2300" b="0" i="0" u="none" strike="noStrike" cap="none">
              <a:solidFill>
                <a:srgbClr val="000000"/>
              </a:solidFill>
              <a:latin typeface="Montserrat"/>
              <a:ea typeface="Montserrat"/>
              <a:cs typeface="Montserrat"/>
              <a:sym typeface="Montserrat"/>
            </a:endParaRPr>
          </a:p>
        </p:txBody>
      </p:sp>
      <p:pic>
        <p:nvPicPr>
          <p:cNvPr id="57" name="Google Shape;57;p9"/>
          <p:cNvPicPr preferRelativeResize="0"/>
          <p:nvPr/>
        </p:nvPicPr>
        <p:blipFill rotWithShape="1">
          <a:blip r:embed="rId4">
            <a:alphaModFix/>
          </a:blip>
          <a:srcRect l="22772" t="20386" r="23417" b="18244"/>
          <a:stretch/>
        </p:blipFill>
        <p:spPr>
          <a:xfrm>
            <a:off x="6048550" y="1950475"/>
            <a:ext cx="4820399" cy="2738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4"/>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57" name="Google Shape;457;p5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58" name="Google Shape;458;p54"/>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50</a:t>
            </a:fld>
            <a:endParaRPr sz="1400" b="0" i="0" u="none" strike="noStrike" cap="none">
              <a:solidFill>
                <a:srgbClr val="4784B7"/>
              </a:solidFill>
              <a:latin typeface="Arial"/>
              <a:ea typeface="Arial"/>
              <a:cs typeface="Arial"/>
              <a:sym typeface="Arial"/>
            </a:endParaRPr>
          </a:p>
        </p:txBody>
      </p:sp>
      <p:sp>
        <p:nvSpPr>
          <p:cNvPr id="459" name="Google Shape;459;p54"/>
          <p:cNvSpPr txBox="1"/>
          <p:nvPr/>
        </p:nvSpPr>
        <p:spPr>
          <a:xfrm>
            <a:off x="759925" y="1352475"/>
            <a:ext cx="4820400" cy="29784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Change Dictionary Items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Python dictionaries are mutable (changeable). We can change the value of a dictionary element by referring to its key. For example,</a:t>
            </a:r>
            <a:endParaRPr sz="2100">
              <a:latin typeface="Montserrat"/>
              <a:ea typeface="Montserrat"/>
              <a:cs typeface="Montserrat"/>
              <a:sym typeface="Montserrat"/>
            </a:endParaRPr>
          </a:p>
        </p:txBody>
      </p:sp>
      <p:pic>
        <p:nvPicPr>
          <p:cNvPr id="460" name="Google Shape;460;p54"/>
          <p:cNvPicPr preferRelativeResize="0"/>
          <p:nvPr/>
        </p:nvPicPr>
        <p:blipFill>
          <a:blip r:embed="rId4">
            <a:alphaModFix/>
          </a:blip>
          <a:stretch>
            <a:fillRect/>
          </a:stretch>
        </p:blipFill>
        <p:spPr>
          <a:xfrm>
            <a:off x="5726225" y="1246263"/>
            <a:ext cx="4820398" cy="409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5"/>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66" name="Google Shape;466;p5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67" name="Google Shape;467;p55"/>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51</a:t>
            </a:fld>
            <a:endParaRPr sz="1400" b="0" i="0" u="none" strike="noStrike" cap="none">
              <a:solidFill>
                <a:srgbClr val="4784B7"/>
              </a:solidFill>
              <a:latin typeface="Arial"/>
              <a:ea typeface="Arial"/>
              <a:cs typeface="Arial"/>
              <a:sym typeface="Arial"/>
            </a:endParaRPr>
          </a:p>
        </p:txBody>
      </p:sp>
      <p:sp>
        <p:nvSpPr>
          <p:cNvPr id="468" name="Google Shape;468;p55"/>
          <p:cNvSpPr txBox="1"/>
          <p:nvPr/>
        </p:nvSpPr>
        <p:spPr>
          <a:xfrm>
            <a:off x="759925" y="1352475"/>
            <a:ext cx="9964200" cy="15237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Add Items to a Dictionary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can add an item to the dictionary by assigning a value to a new key (that does not exist in the dictionary). For example,</a:t>
            </a:r>
            <a:endParaRPr sz="2100">
              <a:latin typeface="Montserrat"/>
              <a:ea typeface="Montserrat"/>
              <a:cs typeface="Montserrat"/>
              <a:sym typeface="Montserrat"/>
            </a:endParaRPr>
          </a:p>
        </p:txBody>
      </p:sp>
      <p:pic>
        <p:nvPicPr>
          <p:cNvPr id="469" name="Google Shape;469;p55"/>
          <p:cNvPicPr preferRelativeResize="0"/>
          <p:nvPr/>
        </p:nvPicPr>
        <p:blipFill>
          <a:blip r:embed="rId4">
            <a:alphaModFix/>
          </a:blip>
          <a:stretch>
            <a:fillRect/>
          </a:stretch>
        </p:blipFill>
        <p:spPr>
          <a:xfrm>
            <a:off x="2487688" y="2876175"/>
            <a:ext cx="6508682" cy="36770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6"/>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75" name="Google Shape;475;p5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76" name="Google Shape;476;p56"/>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52</a:t>
            </a:fld>
            <a:endParaRPr sz="1400" b="0" i="0" u="none" strike="noStrike" cap="none">
              <a:solidFill>
                <a:srgbClr val="4784B7"/>
              </a:solidFill>
              <a:latin typeface="Arial"/>
              <a:ea typeface="Arial"/>
              <a:cs typeface="Arial"/>
              <a:sym typeface="Arial"/>
            </a:endParaRPr>
          </a:p>
        </p:txBody>
      </p:sp>
      <p:sp>
        <p:nvSpPr>
          <p:cNvPr id="477" name="Google Shape;477;p56"/>
          <p:cNvSpPr txBox="1"/>
          <p:nvPr/>
        </p:nvSpPr>
        <p:spPr>
          <a:xfrm>
            <a:off x="759925" y="1352475"/>
            <a:ext cx="9964200" cy="15237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US" sz="2300" b="1">
                <a:latin typeface="Montserrat"/>
                <a:ea typeface="Montserrat"/>
                <a:cs typeface="Montserrat"/>
                <a:sym typeface="Montserrat"/>
              </a:rPr>
              <a:t>Remove Dictionary Items :</a:t>
            </a:r>
            <a:endParaRPr sz="2300" b="1">
              <a:latin typeface="Montserrat"/>
              <a:ea typeface="Montserrat"/>
              <a:cs typeface="Montserrat"/>
              <a:sym typeface="Montserrat"/>
            </a:endParaRPr>
          </a:p>
          <a:p>
            <a:pPr marL="457200" lvl="0" indent="0" algn="l" rtl="0">
              <a:lnSpc>
                <a:spcPct val="150000"/>
              </a:lnSpc>
              <a:spcBef>
                <a:spcPts val="0"/>
              </a:spcBef>
              <a:spcAft>
                <a:spcPts val="0"/>
              </a:spcAft>
              <a:buNone/>
            </a:pPr>
            <a:r>
              <a:rPr lang="en-US" sz="2100">
                <a:latin typeface="Montserrat"/>
                <a:ea typeface="Montserrat"/>
                <a:cs typeface="Montserrat"/>
                <a:sym typeface="Montserrat"/>
              </a:rPr>
              <a:t>We use the del statement to remove an element from the dictionary. For example,</a:t>
            </a:r>
            <a:endParaRPr sz="2100">
              <a:latin typeface="Montserrat"/>
              <a:ea typeface="Montserrat"/>
              <a:cs typeface="Montserrat"/>
              <a:sym typeface="Montserrat"/>
            </a:endParaRPr>
          </a:p>
        </p:txBody>
      </p:sp>
      <p:pic>
        <p:nvPicPr>
          <p:cNvPr id="478" name="Google Shape;478;p56"/>
          <p:cNvPicPr preferRelativeResize="0"/>
          <p:nvPr/>
        </p:nvPicPr>
        <p:blipFill>
          <a:blip r:embed="rId4">
            <a:alphaModFix/>
          </a:blip>
          <a:stretch>
            <a:fillRect/>
          </a:stretch>
        </p:blipFill>
        <p:spPr>
          <a:xfrm>
            <a:off x="3587850" y="2554700"/>
            <a:ext cx="5016300" cy="3985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7"/>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84" name="Google Shape;484;p57"/>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85" name="Google Shape;485;p57"/>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53</a:t>
            </a:fld>
            <a:endParaRPr sz="1400" b="0" i="0" u="none" strike="noStrike" cap="none">
              <a:solidFill>
                <a:srgbClr val="4784B7"/>
              </a:solidFill>
              <a:latin typeface="Arial"/>
              <a:ea typeface="Arial"/>
              <a:cs typeface="Arial"/>
              <a:sym typeface="Arial"/>
            </a:endParaRPr>
          </a:p>
        </p:txBody>
      </p:sp>
      <p:sp>
        <p:nvSpPr>
          <p:cNvPr id="486" name="Google Shape;486;p57"/>
          <p:cNvSpPr txBox="1"/>
          <p:nvPr/>
        </p:nvSpPr>
        <p:spPr>
          <a:xfrm>
            <a:off x="759925" y="1352475"/>
            <a:ext cx="9964200" cy="1023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100">
                <a:latin typeface="Montserrat"/>
                <a:ea typeface="Montserrat"/>
                <a:cs typeface="Montserrat"/>
                <a:sym typeface="Montserrat"/>
              </a:rPr>
              <a:t>If we need to remove all items from the dictionary at once, we can use the </a:t>
            </a:r>
            <a:r>
              <a:rPr lang="en-US" sz="2300" b="1">
                <a:solidFill>
                  <a:srgbClr val="4784B7"/>
                </a:solidFill>
                <a:latin typeface="Montserrat"/>
                <a:ea typeface="Montserrat"/>
                <a:cs typeface="Montserrat"/>
                <a:sym typeface="Montserrat"/>
              </a:rPr>
              <a:t>clear()</a:t>
            </a:r>
            <a:r>
              <a:rPr lang="en-US" sz="2100">
                <a:latin typeface="Montserrat"/>
                <a:ea typeface="Montserrat"/>
                <a:cs typeface="Montserrat"/>
                <a:sym typeface="Montserrat"/>
              </a:rPr>
              <a:t> method.</a:t>
            </a:r>
            <a:endParaRPr sz="2100">
              <a:latin typeface="Montserrat"/>
              <a:ea typeface="Montserrat"/>
              <a:cs typeface="Montserrat"/>
              <a:sym typeface="Montserrat"/>
            </a:endParaRPr>
          </a:p>
        </p:txBody>
      </p:sp>
      <p:pic>
        <p:nvPicPr>
          <p:cNvPr id="487" name="Google Shape;487;p57"/>
          <p:cNvPicPr preferRelativeResize="0"/>
          <p:nvPr/>
        </p:nvPicPr>
        <p:blipFill rotWithShape="1">
          <a:blip r:embed="rId4">
            <a:alphaModFix/>
          </a:blip>
          <a:srcRect l="10092" t="9460" r="9875" b="10088"/>
          <a:stretch/>
        </p:blipFill>
        <p:spPr>
          <a:xfrm>
            <a:off x="3685800" y="2376085"/>
            <a:ext cx="4820399" cy="38500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8"/>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a:t>
            </a:r>
            <a:r>
              <a:rPr lang="en-US" sz="2400" b="1">
                <a:solidFill>
                  <a:srgbClr val="4784B7"/>
                </a:solidFill>
                <a:latin typeface="Montserrat"/>
                <a:ea typeface="Montserrat"/>
                <a:cs typeface="Montserrat"/>
                <a:sym typeface="Montserrat"/>
              </a:rPr>
              <a:t>4</a:t>
            </a:r>
            <a:r>
              <a:rPr lang="en-US" sz="2400" b="1" i="0" u="none" strike="noStrike" cap="none">
                <a:solidFill>
                  <a:srgbClr val="4784B7"/>
                </a:solidFill>
                <a:latin typeface="Montserrat"/>
                <a:ea typeface="Montserrat"/>
                <a:cs typeface="Montserrat"/>
                <a:sym typeface="Montserrat"/>
              </a:rPr>
              <a:t>- </a:t>
            </a:r>
            <a:r>
              <a:rPr lang="en-US" sz="2400" b="1">
                <a:solidFill>
                  <a:srgbClr val="4784B7"/>
                </a:solidFill>
                <a:latin typeface="Montserrat"/>
                <a:ea typeface="Montserrat"/>
                <a:cs typeface="Montserrat"/>
                <a:sym typeface="Montserrat"/>
              </a:rPr>
              <a:t>Dictionaries in python</a:t>
            </a:r>
            <a:endParaRPr sz="2400" b="1" i="0" u="none" strike="noStrike" cap="none">
              <a:solidFill>
                <a:srgbClr val="FAAF40"/>
              </a:solidFill>
              <a:latin typeface="Montserrat"/>
              <a:ea typeface="Montserrat"/>
              <a:cs typeface="Montserrat"/>
              <a:sym typeface="Montserrat"/>
            </a:endParaRPr>
          </a:p>
        </p:txBody>
      </p:sp>
      <p:pic>
        <p:nvPicPr>
          <p:cNvPr id="493" name="Google Shape;493;p58"/>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494" name="Google Shape;494;p58"/>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54</a:t>
            </a:fld>
            <a:endParaRPr sz="1400" b="0" i="0" u="none" strike="noStrike" cap="none">
              <a:solidFill>
                <a:srgbClr val="4784B7"/>
              </a:solidFill>
              <a:latin typeface="Arial"/>
              <a:ea typeface="Arial"/>
              <a:cs typeface="Arial"/>
              <a:sym typeface="Arial"/>
            </a:endParaRPr>
          </a:p>
        </p:txBody>
      </p:sp>
      <p:sp>
        <p:nvSpPr>
          <p:cNvPr id="495" name="Google Shape;495;p58"/>
          <p:cNvSpPr txBox="1"/>
          <p:nvPr/>
        </p:nvSpPr>
        <p:spPr>
          <a:xfrm>
            <a:off x="759925" y="1193963"/>
            <a:ext cx="9964200" cy="554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400" b="1">
                <a:latin typeface="Montserrat"/>
                <a:ea typeface="Montserrat"/>
                <a:cs typeface="Montserrat"/>
                <a:sym typeface="Montserrat"/>
              </a:rPr>
              <a:t>Python Dictionary Methods :</a:t>
            </a:r>
            <a:endParaRPr sz="2400" b="1">
              <a:latin typeface="Montserrat"/>
              <a:ea typeface="Montserrat"/>
              <a:cs typeface="Montserrat"/>
              <a:sym typeface="Montserrat"/>
            </a:endParaRPr>
          </a:p>
        </p:txBody>
      </p:sp>
      <p:pic>
        <p:nvPicPr>
          <p:cNvPr id="496" name="Google Shape;496;p58"/>
          <p:cNvPicPr preferRelativeResize="0"/>
          <p:nvPr/>
        </p:nvPicPr>
        <p:blipFill>
          <a:blip r:embed="rId4">
            <a:alphaModFix/>
          </a:blip>
          <a:stretch>
            <a:fillRect/>
          </a:stretch>
        </p:blipFill>
        <p:spPr>
          <a:xfrm>
            <a:off x="2111550" y="1825125"/>
            <a:ext cx="7260948" cy="4646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59"/>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502" name="Google Shape;502;p59"/>
          <p:cNvSpPr txBox="1"/>
          <p:nvPr/>
        </p:nvSpPr>
        <p:spPr>
          <a:xfrm>
            <a:off x="3845725" y="2909925"/>
            <a:ext cx="3632100" cy="14622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4000" b="1" i="0" u="none" strike="noStrike" cap="none">
                <a:solidFill>
                  <a:schemeClr val="lt1"/>
                </a:solidFill>
                <a:latin typeface="Montserrat"/>
                <a:ea typeface="Montserrat"/>
                <a:cs typeface="Montserrat"/>
                <a:sym typeface="Montserrat"/>
              </a:rPr>
              <a:t>Exercises</a:t>
            </a:r>
            <a:endParaRPr sz="4000" b="1" i="0" u="none" strike="noStrike" cap="none">
              <a:solidFill>
                <a:schemeClr val="lt1"/>
              </a:solidFill>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4300" b="1" i="0" u="none" strike="noStrike" cap="none">
              <a:solidFill>
                <a:schemeClr val="lt1"/>
              </a:solidFill>
              <a:latin typeface="Montserrat"/>
              <a:ea typeface="Montserrat"/>
              <a:cs typeface="Montserrat"/>
              <a:sym typeface="Montserrat"/>
            </a:endParaRPr>
          </a:p>
        </p:txBody>
      </p:sp>
      <p:sp>
        <p:nvSpPr>
          <p:cNvPr id="503" name="Google Shape;503;p59"/>
          <p:cNvSpPr/>
          <p:nvPr/>
        </p:nvSpPr>
        <p:spPr>
          <a:xfrm>
            <a:off x="1190200" y="2182050"/>
            <a:ext cx="2493900" cy="2493900"/>
          </a:xfrm>
          <a:prstGeom prst="round2DiagRect">
            <a:avLst>
              <a:gd name="adj1" fmla="val 16667"/>
              <a:gd name="adj2" fmla="val 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59"/>
          <p:cNvSpPr txBox="1"/>
          <p:nvPr/>
        </p:nvSpPr>
        <p:spPr>
          <a:xfrm>
            <a:off x="1512550" y="2544000"/>
            <a:ext cx="1849200" cy="1770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10900" b="0" i="0" u="none" strike="noStrike" cap="none">
                <a:solidFill>
                  <a:srgbClr val="4784B7"/>
                </a:solidFill>
                <a:latin typeface="Nunito Black"/>
                <a:ea typeface="Nunito Black"/>
                <a:cs typeface="Nunito Black"/>
                <a:sym typeface="Nunito Black"/>
              </a:rPr>
              <a:t>06</a:t>
            </a:r>
            <a:endParaRPr sz="10900" b="0" i="0" u="none" strike="noStrike" cap="none">
              <a:solidFill>
                <a:srgbClr val="4784B7"/>
              </a:solidFill>
              <a:latin typeface="Nunito Black"/>
              <a:ea typeface="Nunito Black"/>
              <a:cs typeface="Nunito Black"/>
              <a:sym typeface="Nunito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60"/>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10" name="Google Shape;510;p60"/>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11" name="Google Shape;511;p60"/>
          <p:cNvSpPr txBox="1"/>
          <p:nvPr/>
        </p:nvSpPr>
        <p:spPr>
          <a:xfrm>
            <a:off x="1037800" y="1035450"/>
            <a:ext cx="9390900" cy="5213705"/>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dirty="0">
                <a:latin typeface="Montserrat"/>
                <a:ea typeface="Montserrat"/>
                <a:cs typeface="Montserrat"/>
                <a:sym typeface="Montserrat"/>
              </a:rPr>
              <a:t>Tuples :</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900" b="1" dirty="0">
                <a:solidFill>
                  <a:schemeClr val="dk1"/>
                </a:solidFill>
                <a:latin typeface="Montserrat"/>
                <a:ea typeface="Montserrat"/>
                <a:cs typeface="Montserrat"/>
                <a:sym typeface="Montserrat"/>
              </a:rPr>
              <a:t>Exercise</a:t>
            </a:r>
            <a:r>
              <a:rPr lang="en-US" sz="1900" b="1" dirty="0">
                <a:solidFill>
                  <a:schemeClr val="dk1"/>
                </a:solidFill>
                <a:highlight>
                  <a:srgbClr val="C0C0C0"/>
                </a:highlight>
                <a:latin typeface="Montserrat"/>
                <a:ea typeface="Montserrat"/>
                <a:cs typeface="Montserrat"/>
                <a:sym typeface="Montserrat"/>
              </a:rPr>
              <a:t> 1: </a:t>
            </a:r>
            <a:r>
              <a:rPr lang="en-US" sz="1900" dirty="0">
                <a:solidFill>
                  <a:schemeClr val="dk1"/>
                </a:solidFill>
                <a:highlight>
                  <a:srgbClr val="C0C0C0"/>
                </a:highlight>
                <a:latin typeface="Montserrat"/>
                <a:ea typeface="Montserrat"/>
                <a:cs typeface="Montserrat"/>
                <a:sym typeface="Montserrat"/>
              </a:rPr>
              <a:t>Swap Elements of Two Tuples</a:t>
            </a:r>
            <a:endParaRPr sz="1900" dirty="0">
              <a:solidFill>
                <a:schemeClr val="dk1"/>
              </a:solidFill>
              <a:highlight>
                <a:srgbClr val="C0C0C0"/>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dirty="0">
                <a:solidFill>
                  <a:schemeClr val="dk1"/>
                </a:solidFill>
                <a:highlight>
                  <a:srgbClr val="C0C0C0"/>
                </a:highlight>
                <a:latin typeface="Montserrat"/>
                <a:ea typeface="Montserrat"/>
                <a:cs typeface="Montserrat"/>
                <a:sym typeface="Montserrat"/>
              </a:rPr>
              <a:t>Create a program that takes two tuples, each containing three elements. Your task is to swap the first and last elements of the first tuple with the second and third elements of the second tuple, and vice versa. Return the new tuples.</a:t>
            </a:r>
            <a:endParaRPr sz="1900" dirty="0">
              <a:solidFill>
                <a:schemeClr val="dk1"/>
              </a:solidFill>
              <a:highlight>
                <a:srgbClr val="C0C0C0"/>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sz="19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dirty="0">
                <a:solidFill>
                  <a:schemeClr val="dk1"/>
                </a:solidFill>
                <a:latin typeface="Montserrat"/>
                <a:ea typeface="Montserrat"/>
                <a:cs typeface="Montserrat"/>
                <a:sym typeface="Montserrat"/>
              </a:rPr>
              <a:t>Exercise 2: </a:t>
            </a:r>
            <a:r>
              <a:rPr lang="en-US" sz="1900" dirty="0">
                <a:solidFill>
                  <a:schemeClr val="dk1"/>
                </a:solidFill>
                <a:latin typeface="Montserrat"/>
                <a:ea typeface="Montserrat"/>
                <a:cs typeface="Montserrat"/>
                <a:sym typeface="Montserrat"/>
              </a:rPr>
              <a:t>Tuple Rotation</a:t>
            </a:r>
            <a:endParaRPr sz="1900"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dirty="0">
                <a:solidFill>
                  <a:schemeClr val="dk1"/>
                </a:solidFill>
                <a:latin typeface="Montserrat"/>
                <a:ea typeface="Montserrat"/>
                <a:cs typeface="Montserrat"/>
                <a:sym typeface="Montserrat"/>
              </a:rPr>
              <a:t>Write a function that takes a tuple and a positive integer n as inputs. The function should return a new tuple where the elements are rotated to the right by n positions. For example, if the input tuple is (1, 2, 3, 4) and n is 2, the function should return (3, 4, 1, 2).</a:t>
            </a:r>
            <a:endParaRPr sz="1900" dirty="0">
              <a:solidFill>
                <a:schemeClr val="dk1"/>
              </a:solidFill>
              <a:latin typeface="Montserrat"/>
              <a:ea typeface="Montserrat"/>
              <a:cs typeface="Montserrat"/>
              <a:sym typeface="Montserrat"/>
            </a:endParaRPr>
          </a:p>
        </p:txBody>
      </p:sp>
      <p:sp>
        <p:nvSpPr>
          <p:cNvPr id="512" name="Google Shape;512;p60"/>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56</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1"/>
          <p:cNvPicPr preferRelativeResize="0"/>
          <p:nvPr/>
        </p:nvPicPr>
        <p:blipFill rotWithShape="1">
          <a:blip r:embed="rId3">
            <a:alphaModFix/>
          </a:blip>
          <a:srcRect l="376" r="377"/>
          <a:stretch/>
        </p:blipFill>
        <p:spPr>
          <a:xfrm>
            <a:off x="508600" y="426300"/>
            <a:ext cx="606525" cy="609150"/>
          </a:xfrm>
          <a:prstGeom prst="rect">
            <a:avLst/>
          </a:prstGeom>
          <a:noFill/>
          <a:ln>
            <a:noFill/>
          </a:ln>
        </p:spPr>
      </p:pic>
      <p:sp>
        <p:nvSpPr>
          <p:cNvPr id="518" name="Google Shape;518;p61"/>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19" name="Google Shape;519;p61"/>
          <p:cNvSpPr txBox="1"/>
          <p:nvPr/>
        </p:nvSpPr>
        <p:spPr>
          <a:xfrm>
            <a:off x="1115125" y="1534575"/>
            <a:ext cx="9390900" cy="231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3: </a:t>
            </a:r>
            <a:r>
              <a:rPr lang="en-US" sz="1900">
                <a:solidFill>
                  <a:schemeClr val="dk1"/>
                </a:solidFill>
                <a:latin typeface="Montserrat"/>
                <a:ea typeface="Montserrat"/>
                <a:cs typeface="Montserrat"/>
                <a:sym typeface="Montserrat"/>
              </a:rPr>
              <a:t>Frequency of Elements in a Tuple</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tuple containing integers, strings, or a mix of data types, write a program that returns a dictionary where the keys are the unique elements from the tuple, and the values are the number of times each element appears in the tuple. Do not use any external libraries or built-in functions that directly solve this task.</a:t>
            </a:r>
            <a:endParaRPr sz="1900">
              <a:solidFill>
                <a:schemeClr val="dk1"/>
              </a:solidFill>
              <a:latin typeface="Montserrat"/>
              <a:ea typeface="Montserrat"/>
              <a:cs typeface="Montserrat"/>
              <a:sym typeface="Montserrat"/>
            </a:endParaRPr>
          </a:p>
        </p:txBody>
      </p:sp>
      <p:sp>
        <p:nvSpPr>
          <p:cNvPr id="520" name="Google Shape;520;p61"/>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57</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6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26" name="Google Shape;526;p62"/>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27" name="Google Shape;527;p62"/>
          <p:cNvSpPr txBox="1"/>
          <p:nvPr/>
        </p:nvSpPr>
        <p:spPr>
          <a:xfrm>
            <a:off x="1037800" y="1035450"/>
            <a:ext cx="9390900" cy="454121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dirty="0">
                <a:latin typeface="Montserrat"/>
                <a:ea typeface="Montserrat"/>
                <a:cs typeface="Montserrat"/>
                <a:sym typeface="Montserrat"/>
              </a:rPr>
              <a:t>Sets :</a:t>
            </a:r>
            <a:endParaRPr sz="1100"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900" b="1" dirty="0">
                <a:solidFill>
                  <a:schemeClr val="dk1"/>
                </a:solidFill>
                <a:highlight>
                  <a:srgbClr val="C0C0C0"/>
                </a:highlight>
                <a:latin typeface="Montserrat"/>
                <a:ea typeface="Montserrat"/>
                <a:cs typeface="Montserrat"/>
                <a:sym typeface="Montserrat"/>
              </a:rPr>
              <a:t>Exercise 1: </a:t>
            </a:r>
            <a:r>
              <a:rPr lang="en-US" sz="1900" dirty="0">
                <a:solidFill>
                  <a:schemeClr val="dk1"/>
                </a:solidFill>
                <a:highlight>
                  <a:srgbClr val="C0C0C0"/>
                </a:highlight>
                <a:latin typeface="Montserrat"/>
                <a:ea typeface="Montserrat"/>
                <a:cs typeface="Montserrat"/>
                <a:sym typeface="Montserrat"/>
              </a:rPr>
              <a:t>Set Intersection</a:t>
            </a:r>
            <a:endParaRPr sz="1900" dirty="0">
              <a:solidFill>
                <a:schemeClr val="dk1"/>
              </a:solidFill>
              <a:highlight>
                <a:srgbClr val="C0C0C0"/>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dirty="0">
                <a:solidFill>
                  <a:schemeClr val="dk1"/>
                </a:solidFill>
                <a:highlight>
                  <a:srgbClr val="C0C0C0"/>
                </a:highlight>
                <a:latin typeface="Montserrat"/>
                <a:ea typeface="Montserrat"/>
                <a:cs typeface="Montserrat"/>
                <a:sym typeface="Montserrat"/>
              </a:rPr>
              <a:t>Write a program that takes two sets of integers from the user and finds and prints the intersection of these sets. (Hint: You may use the &amp; operator or the intersection method.)</a:t>
            </a:r>
            <a:endParaRPr sz="1900" dirty="0">
              <a:solidFill>
                <a:schemeClr val="dk1"/>
              </a:solidFill>
              <a:highlight>
                <a:srgbClr val="C0C0C0"/>
              </a:highlight>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sz="1900" b="1" dirty="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dirty="0">
                <a:solidFill>
                  <a:schemeClr val="dk1"/>
                </a:solidFill>
                <a:highlight>
                  <a:srgbClr val="C0C0C0"/>
                </a:highlight>
                <a:latin typeface="Montserrat"/>
                <a:ea typeface="Montserrat"/>
                <a:cs typeface="Montserrat"/>
                <a:sym typeface="Montserrat"/>
              </a:rPr>
              <a:t>Exercise 2: </a:t>
            </a:r>
            <a:r>
              <a:rPr lang="en-US" sz="1900" dirty="0">
                <a:solidFill>
                  <a:schemeClr val="dk1"/>
                </a:solidFill>
                <a:highlight>
                  <a:srgbClr val="C0C0C0"/>
                </a:highlight>
                <a:latin typeface="Montserrat"/>
                <a:ea typeface="Montserrat"/>
                <a:cs typeface="Montserrat"/>
                <a:sym typeface="Montserrat"/>
              </a:rPr>
              <a:t>Unique Elements from Lists</a:t>
            </a:r>
            <a:endParaRPr sz="1900" dirty="0">
              <a:solidFill>
                <a:schemeClr val="dk1"/>
              </a:solidFill>
              <a:highlight>
                <a:srgbClr val="C0C0C0"/>
              </a:highlight>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dirty="0">
                <a:solidFill>
                  <a:schemeClr val="dk1"/>
                </a:solidFill>
                <a:highlight>
                  <a:srgbClr val="C0C0C0"/>
                </a:highlight>
                <a:latin typeface="Montserrat"/>
                <a:ea typeface="Montserrat"/>
                <a:cs typeface="Montserrat"/>
                <a:sym typeface="Montserrat"/>
              </a:rPr>
              <a:t>Ask the user for two lists of integers and create two sets from them. Write a program that finds and prints the unique elements that are present in the first set but not in the second, and vice versa.</a:t>
            </a:r>
            <a:endParaRPr sz="1900" dirty="0">
              <a:solidFill>
                <a:schemeClr val="dk1"/>
              </a:solidFill>
              <a:highlight>
                <a:srgbClr val="C0C0C0"/>
              </a:highlight>
              <a:latin typeface="Montserrat"/>
              <a:ea typeface="Montserrat"/>
              <a:cs typeface="Montserrat"/>
              <a:sym typeface="Montserrat"/>
            </a:endParaRPr>
          </a:p>
        </p:txBody>
      </p:sp>
      <p:sp>
        <p:nvSpPr>
          <p:cNvPr id="528" name="Google Shape;528;p62"/>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58</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6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34" name="Google Shape;534;p63"/>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35" name="Google Shape;535;p63"/>
          <p:cNvSpPr txBox="1"/>
          <p:nvPr/>
        </p:nvSpPr>
        <p:spPr>
          <a:xfrm>
            <a:off x="1037800" y="1035450"/>
            <a:ext cx="9390900" cy="3126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endParaRPr sz="2300" b="1">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endParaRPr sz="2300" b="1">
              <a:latin typeface="Montserrat"/>
              <a:ea typeface="Montserrat"/>
              <a:cs typeface="Montserrat"/>
              <a:sym typeface="Montserrat"/>
            </a:endParaRPr>
          </a:p>
          <a:p>
            <a:pPr marL="0" marR="0" lvl="0" indent="0" algn="l" rtl="0">
              <a:lnSpc>
                <a:spcPct val="115000"/>
              </a:lnSpc>
              <a:spcBef>
                <a:spcPts val="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3</a:t>
            </a:r>
            <a:r>
              <a:rPr lang="en-US" sz="1900">
                <a:solidFill>
                  <a:schemeClr val="dk1"/>
                </a:solidFill>
                <a:latin typeface="Montserrat"/>
                <a:ea typeface="Montserrat"/>
                <a:cs typeface="Montserrat"/>
                <a:sym typeface="Montserrat"/>
              </a:rPr>
              <a:t>: Frequency Count</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list of integers, write a program that creates a set from the list, then calculates and prints the frequency of each element in the set. You should also display the element in the set with the highest frequency. (Hint: Consider using the Counter from the collections module for frequency counting.)</a:t>
            </a:r>
            <a:endParaRPr sz="1900">
              <a:solidFill>
                <a:schemeClr val="dk1"/>
              </a:solidFill>
              <a:latin typeface="Montserrat"/>
              <a:ea typeface="Montserrat"/>
              <a:cs typeface="Montserrat"/>
              <a:sym typeface="Montserrat"/>
            </a:endParaRPr>
          </a:p>
        </p:txBody>
      </p:sp>
      <p:sp>
        <p:nvSpPr>
          <p:cNvPr id="536" name="Google Shape;536;p63"/>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59</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0"/>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63" name="Google Shape;63;p10"/>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64" name="Google Shape;64;p10"/>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6</a:t>
            </a:fld>
            <a:endParaRPr sz="1400" b="0" i="0" u="none" strike="noStrike" cap="none">
              <a:solidFill>
                <a:srgbClr val="4784B7"/>
              </a:solidFill>
              <a:latin typeface="Arial"/>
              <a:ea typeface="Arial"/>
              <a:cs typeface="Arial"/>
              <a:sym typeface="Arial"/>
            </a:endParaRPr>
          </a:p>
        </p:txBody>
      </p:sp>
      <p:sp>
        <p:nvSpPr>
          <p:cNvPr id="65" name="Google Shape;65;p10"/>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66" name="Google Shape;66;p10"/>
          <p:cNvSpPr txBox="1"/>
          <p:nvPr/>
        </p:nvSpPr>
        <p:spPr>
          <a:xfrm>
            <a:off x="724850" y="1492925"/>
            <a:ext cx="9763200" cy="1069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You can create a tuple by placing a comma-separated sequence of values inside parentheses ().</a:t>
            </a:r>
            <a:endParaRPr sz="2300" b="0" i="0" u="none" strike="noStrike" cap="none">
              <a:solidFill>
                <a:srgbClr val="000000"/>
              </a:solidFill>
              <a:latin typeface="Montserrat"/>
              <a:ea typeface="Montserrat"/>
              <a:cs typeface="Montserrat"/>
              <a:sym typeface="Montserrat"/>
            </a:endParaRPr>
          </a:p>
        </p:txBody>
      </p:sp>
      <p:pic>
        <p:nvPicPr>
          <p:cNvPr id="67" name="Google Shape;67;p10"/>
          <p:cNvPicPr preferRelativeResize="0"/>
          <p:nvPr/>
        </p:nvPicPr>
        <p:blipFill rotWithShape="1">
          <a:blip r:embed="rId4">
            <a:alphaModFix/>
          </a:blip>
          <a:srcRect r="842" b="2572"/>
          <a:stretch/>
        </p:blipFill>
        <p:spPr>
          <a:xfrm>
            <a:off x="875600" y="2753975"/>
            <a:ext cx="8436198" cy="3338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64"/>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42" name="Google Shape;542;p64"/>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43" name="Google Shape;543;p64"/>
          <p:cNvSpPr txBox="1"/>
          <p:nvPr/>
        </p:nvSpPr>
        <p:spPr>
          <a:xfrm>
            <a:off x="1037800" y="1035450"/>
            <a:ext cx="9390900" cy="4680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Lists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Exercises 1:</a:t>
            </a:r>
            <a:r>
              <a:rPr lang="en-US" sz="1900">
                <a:solidFill>
                  <a:schemeClr val="dk1"/>
                </a:solidFill>
                <a:latin typeface="Montserrat"/>
                <a:ea typeface="Montserrat"/>
                <a:cs typeface="Montserrat"/>
                <a:sym typeface="Montserrat"/>
              </a:rPr>
              <a:t> Remove Duplicates:</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Given a list of integers, create a new list that contains only the unique elements of the original list in the same order they were encountered. Do this without using any built-in Python functions or data structures designed for this purpose.</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2:</a:t>
            </a:r>
            <a:r>
              <a:rPr lang="en-US" sz="1900">
                <a:solidFill>
                  <a:schemeClr val="dk1"/>
                </a:solidFill>
                <a:latin typeface="Montserrat"/>
                <a:ea typeface="Montserrat"/>
                <a:cs typeface="Montserrat"/>
                <a:sym typeface="Montserrat"/>
              </a:rPr>
              <a:t> Rotate Elements:</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list and a number n, rotate the list to the left by n places. For instance, given the list [1, 2, 3, 4, 5] and n = 2, the resulting list should be [3, 4, 5, 1, 2].</a:t>
            </a:r>
            <a:endParaRPr sz="1900">
              <a:solidFill>
                <a:schemeClr val="dk1"/>
              </a:solidFill>
              <a:latin typeface="Montserrat"/>
              <a:ea typeface="Montserrat"/>
              <a:cs typeface="Montserrat"/>
              <a:sym typeface="Montserrat"/>
            </a:endParaRPr>
          </a:p>
        </p:txBody>
      </p:sp>
      <p:sp>
        <p:nvSpPr>
          <p:cNvPr id="544" name="Google Shape;544;p64"/>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60</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65"/>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50" name="Google Shape;550;p65"/>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51" name="Google Shape;551;p65"/>
          <p:cNvSpPr txBox="1"/>
          <p:nvPr/>
        </p:nvSpPr>
        <p:spPr>
          <a:xfrm>
            <a:off x="1037800" y="1035450"/>
            <a:ext cx="9390900" cy="220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Lists :</a:t>
            </a:r>
            <a:endParaRPr sz="11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Exercises 3:</a:t>
            </a:r>
            <a:r>
              <a:rPr lang="en-US" sz="1900">
                <a:solidFill>
                  <a:schemeClr val="dk1"/>
                </a:solidFill>
                <a:latin typeface="Montserrat"/>
                <a:ea typeface="Montserrat"/>
                <a:cs typeface="Montserrat"/>
                <a:sym typeface="Montserrat"/>
              </a:rPr>
              <a:t> Merge Alternating:</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two lists of equal length, create a new list that consists of alternating elements from the two lists. For example, given the lists [1, 3, 5] and [2, 4, 6], the resulting list should be [1, 2, 3, 4, 5, 6].</a:t>
            </a:r>
            <a:endParaRPr sz="1900">
              <a:solidFill>
                <a:schemeClr val="dk1"/>
              </a:solidFill>
              <a:latin typeface="Montserrat"/>
              <a:ea typeface="Montserrat"/>
              <a:cs typeface="Montserrat"/>
              <a:sym typeface="Montserrat"/>
            </a:endParaRPr>
          </a:p>
        </p:txBody>
      </p:sp>
      <p:sp>
        <p:nvSpPr>
          <p:cNvPr id="552" name="Google Shape;552;p65"/>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61</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66"/>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58" name="Google Shape;558;p66"/>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59" name="Google Shape;559;p66"/>
          <p:cNvSpPr txBox="1"/>
          <p:nvPr/>
        </p:nvSpPr>
        <p:spPr>
          <a:xfrm>
            <a:off x="1037800" y="1035450"/>
            <a:ext cx="9390900" cy="5843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Dictionaries :</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1:</a:t>
            </a:r>
            <a:r>
              <a:rPr lang="en-US" sz="1900">
                <a:solidFill>
                  <a:schemeClr val="dk1"/>
                </a:solidFill>
                <a:latin typeface="Montserrat"/>
                <a:ea typeface="Montserrat"/>
                <a:cs typeface="Montserrat"/>
                <a:sym typeface="Montserrat"/>
              </a:rPr>
              <a:t> Dictionary Value Counter</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Create a program that takes a dictionary as input, where the values are strings representing categories (e.g., colors, shapes, etc.), and returns a new dictionary with the categories as keys and the counts of occurrences as values.</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2: </a:t>
            </a:r>
            <a:r>
              <a:rPr lang="en-US" sz="1900">
                <a:solidFill>
                  <a:schemeClr val="dk1"/>
                </a:solidFill>
                <a:latin typeface="Montserrat"/>
                <a:ea typeface="Montserrat"/>
                <a:cs typeface="Montserrat"/>
                <a:sym typeface="Montserrat"/>
              </a:rPr>
              <a:t>Merge Dictionaries</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Write a function that takes two dictionaries as input. Both dictionaries have string keys, and the values are lists of numbers. Your function should merge the dictionaries by keys. If a key exists in both dictionaries, combine the lists of numbers. Ensure the numbers in the final lists are unique and sorted in ascending order.</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endParaRPr sz="1900">
              <a:solidFill>
                <a:schemeClr val="dk1"/>
              </a:solidFill>
              <a:latin typeface="Montserrat"/>
              <a:ea typeface="Montserrat"/>
              <a:cs typeface="Montserrat"/>
              <a:sym typeface="Montserrat"/>
            </a:endParaRPr>
          </a:p>
        </p:txBody>
      </p:sp>
      <p:sp>
        <p:nvSpPr>
          <p:cNvPr id="560" name="Google Shape;560;p66"/>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62</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pic>
        <p:nvPicPr>
          <p:cNvPr id="565" name="Google Shape;565;p67"/>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566" name="Google Shape;566;p67"/>
          <p:cNvSpPr txBox="1"/>
          <p:nvPr/>
        </p:nvSpPr>
        <p:spPr>
          <a:xfrm>
            <a:off x="1253025" y="453825"/>
            <a:ext cx="8730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4784B7"/>
                </a:solidFill>
                <a:latin typeface="Montserrat"/>
                <a:ea typeface="Montserrat"/>
                <a:cs typeface="Montserrat"/>
                <a:sym typeface="Montserrat"/>
              </a:rPr>
              <a:t>05- Exercises</a:t>
            </a:r>
            <a:endParaRPr sz="1400" b="0" i="0" u="none" strike="noStrike" cap="none">
              <a:solidFill>
                <a:srgbClr val="000000"/>
              </a:solidFill>
              <a:latin typeface="Arial"/>
              <a:ea typeface="Arial"/>
              <a:cs typeface="Arial"/>
              <a:sym typeface="Arial"/>
            </a:endParaRPr>
          </a:p>
        </p:txBody>
      </p:sp>
      <p:sp>
        <p:nvSpPr>
          <p:cNvPr id="567" name="Google Shape;567;p67"/>
          <p:cNvSpPr txBox="1"/>
          <p:nvPr/>
        </p:nvSpPr>
        <p:spPr>
          <a:xfrm>
            <a:off x="1037800" y="1035450"/>
            <a:ext cx="9390900" cy="403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Dictionaries :</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b="1">
                <a:solidFill>
                  <a:schemeClr val="dk1"/>
                </a:solidFill>
                <a:latin typeface="Montserrat"/>
                <a:ea typeface="Montserrat"/>
                <a:cs typeface="Montserrat"/>
                <a:sym typeface="Montserrat"/>
              </a:rPr>
              <a:t>Exercise 3:</a:t>
            </a:r>
            <a:r>
              <a:rPr lang="en-US" sz="1900">
                <a:solidFill>
                  <a:schemeClr val="dk1"/>
                </a:solidFill>
                <a:latin typeface="Montserrat"/>
                <a:ea typeface="Montserrat"/>
                <a:cs typeface="Montserrat"/>
                <a:sym typeface="Montserrat"/>
              </a:rPr>
              <a:t> Nested Dictionary Query</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Create a program that handles a nested dictionary, representing a hierarchy of employees in a company. The program should allow users to query an employee's information by name, and then print the information for that employee and all their subordinates (who are also represented by nested dictionaries). If the employee is not found, provide a suitable error message.sure the numbers in the final lists are unique and sorted in ascending order.</a:t>
            </a:r>
            <a:endParaRPr sz="1900">
              <a:solidFill>
                <a:schemeClr val="dk1"/>
              </a:solidFill>
              <a:latin typeface="Montserrat"/>
              <a:ea typeface="Montserrat"/>
              <a:cs typeface="Montserrat"/>
              <a:sym typeface="Montserrat"/>
            </a:endParaRPr>
          </a:p>
          <a:p>
            <a:pPr marL="0" lvl="0" indent="0" algn="l" rtl="0">
              <a:lnSpc>
                <a:spcPct val="115000"/>
              </a:lnSpc>
              <a:spcBef>
                <a:spcPts val="1200"/>
              </a:spcBef>
              <a:spcAft>
                <a:spcPts val="1200"/>
              </a:spcAft>
              <a:buClr>
                <a:schemeClr val="dk1"/>
              </a:buClr>
              <a:buSzPts val="1100"/>
              <a:buFont typeface="Arial"/>
              <a:buNone/>
            </a:pPr>
            <a:endParaRPr sz="1900">
              <a:solidFill>
                <a:schemeClr val="dk1"/>
              </a:solidFill>
              <a:latin typeface="Montserrat"/>
              <a:ea typeface="Montserrat"/>
              <a:cs typeface="Montserrat"/>
              <a:sym typeface="Montserrat"/>
            </a:endParaRPr>
          </a:p>
        </p:txBody>
      </p:sp>
      <p:sp>
        <p:nvSpPr>
          <p:cNvPr id="568" name="Google Shape;568;p67"/>
          <p:cNvSpPr txBox="1"/>
          <p:nvPr/>
        </p:nvSpPr>
        <p:spPr>
          <a:xfrm>
            <a:off x="11241775" y="5792525"/>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63</a:t>
            </a:fld>
            <a:endParaRPr sz="1400" b="0" i="0" u="none" strike="noStrike" cap="none">
              <a:solidFill>
                <a:srgbClr val="4784B7"/>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Google Shape;573;p68"/>
          <p:cNvPicPr preferRelativeResize="0">
            <a:picLocks noGrp="1"/>
          </p:cNvPicPr>
          <p:nvPr>
            <p:ph type="pic" idx="2"/>
          </p:nvPr>
        </p:nvPicPr>
        <p:blipFill rotWithShape="1">
          <a:blip r:embed="rId3">
            <a:alphaModFix/>
          </a:blip>
          <a:srcRect l="89" r="79"/>
          <a:stretch/>
        </p:blipFill>
        <p:spPr>
          <a:xfrm>
            <a:off x="1" y="0"/>
            <a:ext cx="12192000" cy="6857999"/>
          </a:xfrm>
          <a:prstGeom prst="rect">
            <a:avLst/>
          </a:prstGeom>
          <a:noFill/>
          <a:ln>
            <a:noFill/>
          </a:ln>
        </p:spPr>
      </p:pic>
      <p:sp>
        <p:nvSpPr>
          <p:cNvPr id="574" name="Google Shape;574;p68"/>
          <p:cNvSpPr txBox="1"/>
          <p:nvPr/>
        </p:nvSpPr>
        <p:spPr>
          <a:xfrm>
            <a:off x="2629750" y="2998050"/>
            <a:ext cx="42579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chemeClr val="dk1"/>
              </a:buClr>
              <a:buSzPts val="1100"/>
              <a:buFont typeface="Arial"/>
              <a:buNone/>
            </a:pPr>
            <a:r>
              <a:rPr lang="en-US" sz="5000" b="1" i="0" u="none" strike="noStrike" cap="none">
                <a:solidFill>
                  <a:schemeClr val="lt1"/>
                </a:solidFill>
                <a:latin typeface="Montserrat"/>
                <a:ea typeface="Montserrat"/>
                <a:cs typeface="Montserrat"/>
                <a:sym typeface="Montserrat"/>
              </a:rPr>
              <a:t>Thank you </a:t>
            </a:r>
            <a:endParaRPr sz="5300" b="1" i="0" u="none" strike="noStrike" cap="none">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73" name="Google Shape;73;p11"/>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74" name="Google Shape;74;p11"/>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7</a:t>
            </a:fld>
            <a:endParaRPr sz="1400" b="0" i="0" u="none" strike="noStrike" cap="none">
              <a:solidFill>
                <a:srgbClr val="4784B7"/>
              </a:solidFill>
              <a:latin typeface="Arial"/>
              <a:ea typeface="Arial"/>
              <a:cs typeface="Arial"/>
              <a:sym typeface="Arial"/>
            </a:endParaRPr>
          </a:p>
        </p:txBody>
      </p:sp>
      <p:sp>
        <p:nvSpPr>
          <p:cNvPr id="75" name="Google Shape;75;p11"/>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76" name="Google Shape;76;p11"/>
          <p:cNvSpPr txBox="1"/>
          <p:nvPr/>
        </p:nvSpPr>
        <p:spPr>
          <a:xfrm>
            <a:off x="642900" y="1479250"/>
            <a:ext cx="9763200" cy="1600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Accessing Elements</a:t>
            </a:r>
            <a:endParaRPr sz="2300">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You can access the elements of a tuple using indexing, just like with lists:</a:t>
            </a:r>
            <a:endParaRPr sz="2300">
              <a:latin typeface="Montserrat"/>
              <a:ea typeface="Montserrat"/>
              <a:cs typeface="Montserrat"/>
              <a:sym typeface="Montserrat"/>
            </a:endParaRPr>
          </a:p>
        </p:txBody>
      </p:sp>
      <p:pic>
        <p:nvPicPr>
          <p:cNvPr id="77" name="Google Shape;77;p11"/>
          <p:cNvPicPr preferRelativeResize="0"/>
          <p:nvPr/>
        </p:nvPicPr>
        <p:blipFill rotWithShape="1">
          <a:blip r:embed="rId4">
            <a:alphaModFix/>
          </a:blip>
          <a:srcRect l="21523" t="14307" r="21908" b="16069"/>
          <a:stretch/>
        </p:blipFill>
        <p:spPr>
          <a:xfrm>
            <a:off x="2655150" y="3523850"/>
            <a:ext cx="4877102" cy="241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83" name="Google Shape;83;p12"/>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84" name="Google Shape;84;p12"/>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8</a:t>
            </a:fld>
            <a:endParaRPr sz="1400" b="0" i="0" u="none" strike="noStrike" cap="none">
              <a:solidFill>
                <a:srgbClr val="4784B7"/>
              </a:solidFill>
              <a:latin typeface="Arial"/>
              <a:ea typeface="Arial"/>
              <a:cs typeface="Arial"/>
              <a:sym typeface="Arial"/>
            </a:endParaRPr>
          </a:p>
        </p:txBody>
      </p:sp>
      <p:sp>
        <p:nvSpPr>
          <p:cNvPr id="85" name="Google Shape;85;p12"/>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86" name="Google Shape;86;p12"/>
          <p:cNvSpPr txBox="1"/>
          <p:nvPr/>
        </p:nvSpPr>
        <p:spPr>
          <a:xfrm>
            <a:off x="642900" y="1479250"/>
            <a:ext cx="9763200" cy="16008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r>
              <a:rPr lang="en-US" sz="2300" b="1">
                <a:latin typeface="Montserrat"/>
                <a:ea typeface="Montserrat"/>
                <a:cs typeface="Montserrat"/>
                <a:sym typeface="Montserrat"/>
              </a:rPr>
              <a:t>Immutability</a:t>
            </a:r>
            <a:endParaRPr sz="2300" b="1">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Once a tuple is created, you cannot modify its content. This means that the following code will raise an error:</a:t>
            </a:r>
            <a:endParaRPr sz="2300">
              <a:latin typeface="Montserrat"/>
              <a:ea typeface="Montserrat"/>
              <a:cs typeface="Montserrat"/>
              <a:sym typeface="Montserrat"/>
            </a:endParaRPr>
          </a:p>
        </p:txBody>
      </p:sp>
      <p:pic>
        <p:nvPicPr>
          <p:cNvPr id="87" name="Google Shape;87;p12"/>
          <p:cNvPicPr preferRelativeResize="0"/>
          <p:nvPr/>
        </p:nvPicPr>
        <p:blipFill rotWithShape="1">
          <a:blip r:embed="rId4">
            <a:alphaModFix/>
          </a:blip>
          <a:srcRect l="19145" t="4870" r="19531" b="6735"/>
          <a:stretch/>
        </p:blipFill>
        <p:spPr>
          <a:xfrm>
            <a:off x="3087475" y="3333375"/>
            <a:ext cx="5286948" cy="307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3"/>
          <p:cNvSpPr txBox="1"/>
          <p:nvPr/>
        </p:nvSpPr>
        <p:spPr>
          <a:xfrm>
            <a:off x="1228161" y="477450"/>
            <a:ext cx="4820400" cy="55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400" b="1" i="0" u="none" strike="noStrike" cap="none">
                <a:solidFill>
                  <a:srgbClr val="4784B7"/>
                </a:solidFill>
                <a:latin typeface="Montserrat"/>
                <a:ea typeface="Montserrat"/>
                <a:cs typeface="Montserrat"/>
                <a:sym typeface="Montserrat"/>
              </a:rPr>
              <a:t>01- </a:t>
            </a:r>
            <a:r>
              <a:rPr lang="en-US" sz="2400" b="1">
                <a:solidFill>
                  <a:srgbClr val="4784B7"/>
                </a:solidFill>
                <a:latin typeface="Montserrat"/>
                <a:ea typeface="Montserrat"/>
                <a:cs typeface="Montserrat"/>
                <a:sym typeface="Montserrat"/>
              </a:rPr>
              <a:t>Tuples in Python</a:t>
            </a:r>
            <a:endParaRPr sz="2400" b="1">
              <a:solidFill>
                <a:srgbClr val="4784B7"/>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FAAF4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000"/>
              <a:buFont typeface="Arial"/>
              <a:buNone/>
            </a:pPr>
            <a:endParaRPr sz="2400" b="1" i="0" u="none" strike="noStrike" cap="none">
              <a:solidFill>
                <a:srgbClr val="FAAF40"/>
              </a:solidFill>
              <a:latin typeface="Montserrat"/>
              <a:ea typeface="Montserrat"/>
              <a:cs typeface="Montserrat"/>
              <a:sym typeface="Montserrat"/>
            </a:endParaRPr>
          </a:p>
        </p:txBody>
      </p:sp>
      <p:pic>
        <p:nvPicPr>
          <p:cNvPr id="93" name="Google Shape;93;p13"/>
          <p:cNvPicPr preferRelativeResize="0"/>
          <p:nvPr/>
        </p:nvPicPr>
        <p:blipFill rotWithShape="1">
          <a:blip r:embed="rId3">
            <a:alphaModFix/>
          </a:blip>
          <a:srcRect l="377" r="377"/>
          <a:stretch/>
        </p:blipFill>
        <p:spPr>
          <a:xfrm>
            <a:off x="508600" y="426300"/>
            <a:ext cx="606525" cy="609150"/>
          </a:xfrm>
          <a:prstGeom prst="rect">
            <a:avLst/>
          </a:prstGeom>
          <a:noFill/>
          <a:ln>
            <a:noFill/>
          </a:ln>
        </p:spPr>
      </p:pic>
      <p:sp>
        <p:nvSpPr>
          <p:cNvPr id="94" name="Google Shape;94;p13"/>
          <p:cNvSpPr txBox="1"/>
          <p:nvPr/>
        </p:nvSpPr>
        <p:spPr>
          <a:xfrm>
            <a:off x="11255250" y="5779050"/>
            <a:ext cx="735300" cy="692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300"/>
              <a:buFont typeface="Arial"/>
              <a:buNone/>
            </a:pPr>
            <a:fld id="{00000000-1234-1234-1234-123412341234}" type="slidenum">
              <a:rPr lang="en-US" sz="3300" b="1" i="0" u="none" strike="noStrike" cap="none">
                <a:solidFill>
                  <a:srgbClr val="4784B7"/>
                </a:solidFill>
                <a:latin typeface="Montserrat"/>
                <a:ea typeface="Montserrat"/>
                <a:cs typeface="Montserrat"/>
                <a:sym typeface="Montserrat"/>
              </a:rPr>
              <a:t>9</a:t>
            </a:fld>
            <a:endParaRPr sz="1400" b="0" i="0" u="none" strike="noStrike" cap="none">
              <a:solidFill>
                <a:srgbClr val="4784B7"/>
              </a:solidFill>
              <a:latin typeface="Arial"/>
              <a:ea typeface="Arial"/>
              <a:cs typeface="Arial"/>
              <a:sym typeface="Arial"/>
            </a:endParaRPr>
          </a:p>
        </p:txBody>
      </p:sp>
      <p:sp>
        <p:nvSpPr>
          <p:cNvPr id="95" name="Google Shape;95;p13"/>
          <p:cNvSpPr txBox="1"/>
          <p:nvPr/>
        </p:nvSpPr>
        <p:spPr>
          <a:xfrm>
            <a:off x="1214400" y="1598275"/>
            <a:ext cx="77586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100"/>
              <a:buFont typeface="Arial"/>
              <a:buNone/>
            </a:pPr>
            <a:endParaRPr sz="2000" b="0" i="0" u="none" strike="noStrike" cap="none">
              <a:solidFill>
                <a:srgbClr val="000000"/>
              </a:solidFill>
              <a:latin typeface="Montserrat"/>
              <a:ea typeface="Montserrat"/>
              <a:cs typeface="Montserrat"/>
              <a:sym typeface="Montserrat"/>
            </a:endParaRPr>
          </a:p>
        </p:txBody>
      </p:sp>
      <p:sp>
        <p:nvSpPr>
          <p:cNvPr id="96" name="Google Shape;96;p13"/>
          <p:cNvSpPr txBox="1"/>
          <p:nvPr/>
        </p:nvSpPr>
        <p:spPr>
          <a:xfrm>
            <a:off x="1115125" y="1247000"/>
            <a:ext cx="9763200" cy="2586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In Python ,methods that add items or remove items are not available with tuple. Only the following two methods are available. Here,</a:t>
            </a:r>
            <a:endParaRPr sz="2300">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100"/>
              <a:buFont typeface="Arial"/>
              <a:buNone/>
            </a:pPr>
            <a:r>
              <a:rPr lang="en-US" sz="2100" b="1">
                <a:latin typeface="Montserrat"/>
                <a:ea typeface="Montserrat"/>
                <a:cs typeface="Montserrat"/>
                <a:sym typeface="Montserrat"/>
              </a:rPr>
              <a:t>my_tuple.count('p') - </a:t>
            </a:r>
            <a:r>
              <a:rPr lang="en-US" sz="2100">
                <a:latin typeface="Montserrat"/>
                <a:ea typeface="Montserrat"/>
                <a:cs typeface="Montserrat"/>
                <a:sym typeface="Montserrat"/>
              </a:rPr>
              <a:t>counts total number of 'p' in my_tuple</a:t>
            </a:r>
            <a:endParaRPr sz="2100">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100"/>
              <a:buFont typeface="Arial"/>
              <a:buNone/>
            </a:pPr>
            <a:r>
              <a:rPr lang="en-US" sz="2100" b="1">
                <a:latin typeface="Montserrat"/>
                <a:ea typeface="Montserrat"/>
                <a:cs typeface="Montserrat"/>
                <a:sym typeface="Montserrat"/>
              </a:rPr>
              <a:t>my_tuple.index('l') - </a:t>
            </a:r>
            <a:r>
              <a:rPr lang="en-US" sz="2100">
                <a:latin typeface="Montserrat"/>
                <a:ea typeface="Montserrat"/>
                <a:cs typeface="Montserrat"/>
                <a:sym typeface="Montserrat"/>
              </a:rPr>
              <a:t>returns the first occurrence of 'l' in my_tuple</a:t>
            </a:r>
            <a:endParaRPr sz="2100">
              <a:latin typeface="Montserrat"/>
              <a:ea typeface="Montserrat"/>
              <a:cs typeface="Montserrat"/>
              <a:sym typeface="Montserrat"/>
            </a:endParaRPr>
          </a:p>
        </p:txBody>
      </p:sp>
      <p:pic>
        <p:nvPicPr>
          <p:cNvPr id="97" name="Google Shape;97;p13"/>
          <p:cNvPicPr preferRelativeResize="0"/>
          <p:nvPr/>
        </p:nvPicPr>
        <p:blipFill rotWithShape="1">
          <a:blip r:embed="rId4">
            <a:alphaModFix/>
          </a:blip>
          <a:srcRect l="14136" t="10417" r="14755" b="12182"/>
          <a:stretch/>
        </p:blipFill>
        <p:spPr>
          <a:xfrm>
            <a:off x="2943413" y="3852500"/>
            <a:ext cx="6106624" cy="2677624"/>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371C59"/>
      </a:dk2>
      <a:lt2>
        <a:srgbClr val="DCD8DC"/>
      </a:lt2>
      <a:accent1>
        <a:srgbClr val="4D3676"/>
      </a:accent1>
      <a:accent2>
        <a:srgbClr val="3F0072"/>
      </a:accent2>
      <a:accent3>
        <a:srgbClr val="103560"/>
      </a:accent3>
      <a:accent4>
        <a:srgbClr val="990881"/>
      </a:accent4>
      <a:accent5>
        <a:srgbClr val="4D0071"/>
      </a:accent5>
      <a:accent6>
        <a:srgbClr val="F959B5"/>
      </a:accent6>
      <a:hlink>
        <a:srgbClr val="7959A6"/>
      </a:hlink>
      <a:folHlink>
        <a:srgbClr val="A176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2319</Words>
  <Application>Microsoft Office PowerPoint</Application>
  <PresentationFormat>Grand écran</PresentationFormat>
  <Paragraphs>282</Paragraphs>
  <Slides>64</Slides>
  <Notes>64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64</vt:i4>
      </vt:variant>
    </vt:vector>
  </HeadingPairs>
  <TitlesOfParts>
    <vt:vector size="68" baseType="lpstr">
      <vt:lpstr>Montserrat</vt:lpstr>
      <vt:lpstr>Nunito Black</vt:lpstr>
      <vt:lpstr>Arial</vt:lpstr>
      <vt:lpstr>Office 테마</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user</dc:creator>
  <cp:lastModifiedBy>user</cp:lastModifiedBy>
  <cp:revision>3</cp:revision>
  <dcterms:modified xsi:type="dcterms:W3CDTF">2023-08-20T19:59:14Z</dcterms:modified>
</cp:coreProperties>
</file>